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2" r:id="rId4"/>
    <p:sldId id="263" r:id="rId5"/>
    <p:sldId id="264" r:id="rId6"/>
    <p:sldId id="266" r:id="rId7"/>
    <p:sldId id="265" r:id="rId8"/>
    <p:sldId id="267" r:id="rId9"/>
    <p:sldId id="268" r:id="rId10"/>
    <p:sldId id="269"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9"/>
    <p:restoredTop sz="96212"/>
  </p:normalViewPr>
  <p:slideViewPr>
    <p:cSldViewPr snapToGrid="0">
      <p:cViewPr>
        <p:scale>
          <a:sx n="100" d="100"/>
          <a:sy n="100" d="100"/>
        </p:scale>
        <p:origin x="184"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3B491-AE1D-F749-B26D-9A16804EB212}" type="datetimeFigureOut">
              <a:rPr lang="fr-FR" smtClean="0"/>
              <a:t>02/09/2022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599D8-D1D6-994C-8FD5-FFD2B4981737}" type="slidenum">
              <a:rPr lang="fr-FR" smtClean="0"/>
              <a:t>‹N°›</a:t>
            </a:fld>
            <a:endParaRPr lang="fr-FR"/>
          </a:p>
        </p:txBody>
      </p:sp>
    </p:spTree>
    <p:extLst>
      <p:ext uri="{BB962C8B-B14F-4D97-AF65-F5344CB8AC3E}">
        <p14:creationId xmlns:p14="http://schemas.microsoft.com/office/powerpoint/2010/main" val="3117483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BC599D8-D1D6-994C-8FD5-FFD2B4981737}" type="slidenum">
              <a:rPr lang="fr-FR" smtClean="0"/>
              <a:t>3</a:t>
            </a:fld>
            <a:endParaRPr lang="fr-FR"/>
          </a:p>
        </p:txBody>
      </p:sp>
    </p:spTree>
    <p:extLst>
      <p:ext uri="{BB962C8B-B14F-4D97-AF65-F5344CB8AC3E}">
        <p14:creationId xmlns:p14="http://schemas.microsoft.com/office/powerpoint/2010/main" val="306058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BC599D8-D1D6-994C-8FD5-FFD2B4981737}" type="slidenum">
              <a:rPr lang="fr-FR" smtClean="0"/>
              <a:t>10</a:t>
            </a:fld>
            <a:endParaRPr lang="fr-FR"/>
          </a:p>
        </p:txBody>
      </p:sp>
    </p:spTree>
    <p:extLst>
      <p:ext uri="{BB962C8B-B14F-4D97-AF65-F5344CB8AC3E}">
        <p14:creationId xmlns:p14="http://schemas.microsoft.com/office/powerpoint/2010/main" val="340804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D0A27-E049-B791-1033-D9A98739FEF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4FBF92F-7212-470E-23AD-87A3E5CE66E2}"/>
              </a:ext>
            </a:extLst>
          </p:cNvPr>
          <p:cNvSpPr>
            <a:spLocks noGrp="1"/>
          </p:cNvSpPr>
          <p:nvPr>
            <p:ph type="subTitle" idx="1"/>
          </p:nvPr>
        </p:nvSpPr>
        <p:spPr>
          <a:xfrm>
            <a:off x="1524000" y="3602038"/>
            <a:ext cx="9144000" cy="1655762"/>
          </a:xfrm>
        </p:spPr>
        <p:txBody>
          <a:bodyPr/>
          <a:lstStyle>
            <a:lvl1pPr marL="0" indent="0" algn="ctr">
              <a:buNone/>
              <a:defRPr sz="2400"/>
            </a:lvl1pPr>
            <a:lvl2pPr marL="457176" indent="0" algn="ctr">
              <a:buNone/>
              <a:defRPr sz="2000"/>
            </a:lvl2pPr>
            <a:lvl3pPr marL="914352" indent="0" algn="ctr">
              <a:buNone/>
              <a:defRPr sz="1800"/>
            </a:lvl3pPr>
            <a:lvl4pPr marL="1371528" indent="0" algn="ctr">
              <a:buNone/>
              <a:defRPr sz="1600"/>
            </a:lvl4pPr>
            <a:lvl5pPr marL="1828703" indent="0" algn="ctr">
              <a:buNone/>
              <a:defRPr sz="1600"/>
            </a:lvl5pPr>
            <a:lvl6pPr marL="2285879" indent="0" algn="ctr">
              <a:buNone/>
              <a:defRPr sz="1600"/>
            </a:lvl6pPr>
            <a:lvl7pPr marL="2743055" indent="0" algn="ctr">
              <a:buNone/>
              <a:defRPr sz="1600"/>
            </a:lvl7pPr>
            <a:lvl8pPr marL="3200231" indent="0" algn="ctr">
              <a:buNone/>
              <a:defRPr sz="1600"/>
            </a:lvl8pPr>
            <a:lvl9pPr marL="3657407"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2D5135B-B02B-0D3C-634E-EE61021A0A06}"/>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73C7F615-A65E-04C3-E694-CDF635F974C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AFCCA21-A5F5-09CF-E161-AE9E7376F694}"/>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2126049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175479-319E-4B4E-29AD-F681AA01603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9A3241D-6108-EB04-8C2D-F9D1583710D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302290E-AA92-04A2-D93E-3BE3201BC10B}"/>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B23B7DDB-B20D-823E-6C06-5B656D7D064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00EF77D-CF3F-CF96-7C49-682A97935529}"/>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1991532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19D7292-9408-7220-D80C-1BD1E9308E93}"/>
              </a:ext>
            </a:extLst>
          </p:cNvPr>
          <p:cNvSpPr>
            <a:spLocks noGrp="1"/>
          </p:cNvSpPr>
          <p:nvPr>
            <p:ph type="title" orient="vert"/>
          </p:nvPr>
        </p:nvSpPr>
        <p:spPr>
          <a:xfrm>
            <a:off x="8724899"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D38454C-4813-2323-E6B3-0107931ACDB4}"/>
              </a:ext>
            </a:extLst>
          </p:cNvPr>
          <p:cNvSpPr>
            <a:spLocks noGrp="1"/>
          </p:cNvSpPr>
          <p:nvPr>
            <p:ph type="body" orient="vert" idx="1"/>
          </p:nvPr>
        </p:nvSpPr>
        <p:spPr>
          <a:xfrm>
            <a:off x="838199"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ADA949B-685C-67C8-AE31-F45F58D0612A}"/>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A26B9A85-6054-B8AA-B778-DFB4DC2755B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BE03D9-F3F6-BA49-441F-070C5A3BC628}"/>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219134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35E117-F187-1F9D-CB76-1AF1F855997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CD753F-D630-94AB-6D88-59643445C7E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6954B9-CC6B-E743-5A18-F023545C2103}"/>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F6B550F5-F730-23B6-F89B-F641233C081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8DAC806-74FF-3C9F-B8C4-18B717273B00}"/>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13023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21668-1FE9-0722-122A-0622EC4F80DC}"/>
              </a:ext>
            </a:extLst>
          </p:cNvPr>
          <p:cNvSpPr>
            <a:spLocks noGrp="1"/>
          </p:cNvSpPr>
          <p:nvPr>
            <p:ph type="title"/>
          </p:nvPr>
        </p:nvSpPr>
        <p:spPr>
          <a:xfrm>
            <a:off x="831852" y="1709739"/>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A395B30-1332-F17A-715C-F5043D119719}"/>
              </a:ext>
            </a:extLst>
          </p:cNvPr>
          <p:cNvSpPr>
            <a:spLocks noGrp="1"/>
          </p:cNvSpPr>
          <p:nvPr>
            <p:ph type="body" idx="1"/>
          </p:nvPr>
        </p:nvSpPr>
        <p:spPr>
          <a:xfrm>
            <a:off x="831852" y="4589463"/>
            <a:ext cx="10515600" cy="1500187"/>
          </a:xfrm>
        </p:spPr>
        <p:txBody>
          <a:bodyPr/>
          <a:lstStyle>
            <a:lvl1pPr marL="0" indent="0">
              <a:buNone/>
              <a:defRPr sz="2400">
                <a:solidFill>
                  <a:schemeClr val="tx1">
                    <a:tint val="75000"/>
                  </a:schemeClr>
                </a:solidFill>
              </a:defRPr>
            </a:lvl1pPr>
            <a:lvl2pPr marL="457176" indent="0">
              <a:buNone/>
              <a:defRPr sz="2000">
                <a:solidFill>
                  <a:schemeClr val="tx1">
                    <a:tint val="75000"/>
                  </a:schemeClr>
                </a:solidFill>
              </a:defRPr>
            </a:lvl2pPr>
            <a:lvl3pPr marL="914352" indent="0">
              <a:buNone/>
              <a:defRPr sz="1800">
                <a:solidFill>
                  <a:schemeClr val="tx1">
                    <a:tint val="75000"/>
                  </a:schemeClr>
                </a:solidFill>
              </a:defRPr>
            </a:lvl3pPr>
            <a:lvl4pPr marL="1371528" indent="0">
              <a:buNone/>
              <a:defRPr sz="1600">
                <a:solidFill>
                  <a:schemeClr val="tx1">
                    <a:tint val="75000"/>
                  </a:schemeClr>
                </a:solidFill>
              </a:defRPr>
            </a:lvl4pPr>
            <a:lvl5pPr marL="1828703" indent="0">
              <a:buNone/>
              <a:defRPr sz="1600">
                <a:solidFill>
                  <a:schemeClr val="tx1">
                    <a:tint val="75000"/>
                  </a:schemeClr>
                </a:solidFill>
              </a:defRPr>
            </a:lvl5pPr>
            <a:lvl6pPr marL="2285879" indent="0">
              <a:buNone/>
              <a:defRPr sz="1600">
                <a:solidFill>
                  <a:schemeClr val="tx1">
                    <a:tint val="75000"/>
                  </a:schemeClr>
                </a:solidFill>
              </a:defRPr>
            </a:lvl6pPr>
            <a:lvl7pPr marL="2743055" indent="0">
              <a:buNone/>
              <a:defRPr sz="1600">
                <a:solidFill>
                  <a:schemeClr val="tx1">
                    <a:tint val="75000"/>
                  </a:schemeClr>
                </a:solidFill>
              </a:defRPr>
            </a:lvl7pPr>
            <a:lvl8pPr marL="3200231" indent="0">
              <a:buNone/>
              <a:defRPr sz="1600">
                <a:solidFill>
                  <a:schemeClr val="tx1">
                    <a:tint val="75000"/>
                  </a:schemeClr>
                </a:solidFill>
              </a:defRPr>
            </a:lvl8pPr>
            <a:lvl9pPr marL="3657407"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32A4792-A76B-E98D-1699-0A3792ABEDA0}"/>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872CB424-F416-C82F-F535-648B43F1FAB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20A8A9D-6A0D-F946-862F-45C2373CAD4B}"/>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322051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D08D47-46B9-A902-70FD-F463B3165A3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39AF7E0-0846-1F10-0E0A-2C724A9751A9}"/>
              </a:ext>
            </a:extLst>
          </p:cNvPr>
          <p:cNvSpPr>
            <a:spLocks noGrp="1"/>
          </p:cNvSpPr>
          <p:nvPr>
            <p:ph sz="half" idx="1"/>
          </p:nvPr>
        </p:nvSpPr>
        <p:spPr>
          <a:xfrm>
            <a:off x="838201"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0A65F94-D104-D367-B628-49D0778B8CE7}"/>
              </a:ext>
            </a:extLst>
          </p:cNvPr>
          <p:cNvSpPr>
            <a:spLocks noGrp="1"/>
          </p:cNvSpPr>
          <p:nvPr>
            <p:ph sz="half" idx="2"/>
          </p:nvPr>
        </p:nvSpPr>
        <p:spPr>
          <a:xfrm>
            <a:off x="6172201"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94F01DA-F89C-BD80-A46D-C4BFE931C367}"/>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6" name="Espace réservé du pied de page 5">
            <a:extLst>
              <a:ext uri="{FF2B5EF4-FFF2-40B4-BE49-F238E27FC236}">
                <a16:creationId xmlns:a16="http://schemas.microsoft.com/office/drawing/2014/main" id="{DF58908F-65DC-7FE3-631F-9111169F3E3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431D76-A71C-5057-C34D-68ECD3C0BA46}"/>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4130906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2F342F-4FE2-097F-8FEE-E0FE457F69B9}"/>
              </a:ext>
            </a:extLst>
          </p:cNvPr>
          <p:cNvSpPr>
            <a:spLocks noGrp="1"/>
          </p:cNvSpPr>
          <p:nvPr>
            <p:ph type="title"/>
          </p:nvPr>
        </p:nvSpPr>
        <p:spPr>
          <a:xfrm>
            <a:off x="839789" y="365126"/>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569BF9E-B75F-E93D-12BE-1EF17E2F8979}"/>
              </a:ext>
            </a:extLst>
          </p:cNvPr>
          <p:cNvSpPr>
            <a:spLocks noGrp="1"/>
          </p:cNvSpPr>
          <p:nvPr>
            <p:ph type="body" idx="1"/>
          </p:nvPr>
        </p:nvSpPr>
        <p:spPr>
          <a:xfrm>
            <a:off x="839789" y="1681163"/>
            <a:ext cx="5157787" cy="823912"/>
          </a:xfrm>
        </p:spPr>
        <p:txBody>
          <a:bodyPr anchor="b"/>
          <a:lstStyle>
            <a:lvl1pPr marL="0" indent="0">
              <a:buNone/>
              <a:defRPr sz="2400" b="1"/>
            </a:lvl1pPr>
            <a:lvl2pPr marL="457176" indent="0">
              <a:buNone/>
              <a:defRPr sz="2000" b="1"/>
            </a:lvl2pPr>
            <a:lvl3pPr marL="914352" indent="0">
              <a:buNone/>
              <a:defRPr sz="1800" b="1"/>
            </a:lvl3pPr>
            <a:lvl4pPr marL="1371528" indent="0">
              <a:buNone/>
              <a:defRPr sz="1600" b="1"/>
            </a:lvl4pPr>
            <a:lvl5pPr marL="1828703" indent="0">
              <a:buNone/>
              <a:defRPr sz="1600" b="1"/>
            </a:lvl5pPr>
            <a:lvl6pPr marL="2285879" indent="0">
              <a:buNone/>
              <a:defRPr sz="1600" b="1"/>
            </a:lvl6pPr>
            <a:lvl7pPr marL="2743055" indent="0">
              <a:buNone/>
              <a:defRPr sz="1600" b="1"/>
            </a:lvl7pPr>
            <a:lvl8pPr marL="3200231" indent="0">
              <a:buNone/>
              <a:defRPr sz="1600" b="1"/>
            </a:lvl8pPr>
            <a:lvl9pPr marL="3657407"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EA5969C-4B88-684A-1DAA-34D65B7283DE}"/>
              </a:ext>
            </a:extLst>
          </p:cNvPr>
          <p:cNvSpPr>
            <a:spLocks noGrp="1"/>
          </p:cNvSpPr>
          <p:nvPr>
            <p:ph sz="half" idx="2"/>
          </p:nvPr>
        </p:nvSpPr>
        <p:spPr>
          <a:xfrm>
            <a:off x="839789"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515C3ED2-A11B-AEE6-04DB-FC7B152F56B0}"/>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6" indent="0">
              <a:buNone/>
              <a:defRPr sz="2000" b="1"/>
            </a:lvl2pPr>
            <a:lvl3pPr marL="914352" indent="0">
              <a:buNone/>
              <a:defRPr sz="1800" b="1"/>
            </a:lvl3pPr>
            <a:lvl4pPr marL="1371528" indent="0">
              <a:buNone/>
              <a:defRPr sz="1600" b="1"/>
            </a:lvl4pPr>
            <a:lvl5pPr marL="1828703" indent="0">
              <a:buNone/>
              <a:defRPr sz="1600" b="1"/>
            </a:lvl5pPr>
            <a:lvl6pPr marL="2285879" indent="0">
              <a:buNone/>
              <a:defRPr sz="1600" b="1"/>
            </a:lvl6pPr>
            <a:lvl7pPr marL="2743055" indent="0">
              <a:buNone/>
              <a:defRPr sz="1600" b="1"/>
            </a:lvl7pPr>
            <a:lvl8pPr marL="3200231" indent="0">
              <a:buNone/>
              <a:defRPr sz="1600" b="1"/>
            </a:lvl8pPr>
            <a:lvl9pPr marL="3657407"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6EC14359-5BCB-B883-2CB2-D08A6DBF7F9F}"/>
              </a:ext>
            </a:extLst>
          </p:cNvPr>
          <p:cNvSpPr>
            <a:spLocks noGrp="1"/>
          </p:cNvSpPr>
          <p:nvPr>
            <p:ph sz="quarter" idx="4"/>
          </p:nvPr>
        </p:nvSpPr>
        <p:spPr>
          <a:xfrm>
            <a:off x="6172202"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41A29BA-E06C-448B-9137-94AA880FFAFB}"/>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8" name="Espace réservé du pied de page 7">
            <a:extLst>
              <a:ext uri="{FF2B5EF4-FFF2-40B4-BE49-F238E27FC236}">
                <a16:creationId xmlns:a16="http://schemas.microsoft.com/office/drawing/2014/main" id="{199E6111-13D3-6530-3254-5698D15EA53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49D363E-82FE-AD43-ABDD-32781E12C1F0}"/>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419263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D2005-428B-361C-3B79-2155982762E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66C1F72-2D2E-15CE-10B1-946FD7AE8BF1}"/>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4" name="Espace réservé du pied de page 3">
            <a:extLst>
              <a:ext uri="{FF2B5EF4-FFF2-40B4-BE49-F238E27FC236}">
                <a16:creationId xmlns:a16="http://schemas.microsoft.com/office/drawing/2014/main" id="{E4421113-8147-C4D3-A1B3-4198A3AFD49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8B0AB64-A9CF-7042-F34F-888FB8201763}"/>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2156565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DDB846E-B99A-3878-7159-E2A71B23C674}"/>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3" name="Espace réservé du pied de page 2">
            <a:extLst>
              <a:ext uri="{FF2B5EF4-FFF2-40B4-BE49-F238E27FC236}">
                <a16:creationId xmlns:a16="http://schemas.microsoft.com/office/drawing/2014/main" id="{3506B633-1A5C-CF36-0A74-64CC691AB3F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0C670BF-4FC9-E109-06D3-E77C05575F90}"/>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1694798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B37699-C02D-1587-A54E-9F7EACAD7032}"/>
              </a:ext>
            </a:extLst>
          </p:cNvPr>
          <p:cNvSpPr>
            <a:spLocks noGrp="1"/>
          </p:cNvSpPr>
          <p:nvPr>
            <p:ph type="title"/>
          </p:nvPr>
        </p:nvSpPr>
        <p:spPr>
          <a:xfrm>
            <a:off x="839790" y="457200"/>
            <a:ext cx="3932236"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E862216-9E98-10A6-038A-F3EE003D1981}"/>
              </a:ext>
            </a:extLst>
          </p:cNvPr>
          <p:cNvSpPr>
            <a:spLocks noGrp="1"/>
          </p:cNvSpPr>
          <p:nvPr>
            <p:ph idx="1"/>
          </p:nvPr>
        </p:nvSpPr>
        <p:spPr>
          <a:xfrm>
            <a:off x="5183188" y="987426"/>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82AD874-79FE-8DC8-ACD2-5FCAC930EB4F}"/>
              </a:ext>
            </a:extLst>
          </p:cNvPr>
          <p:cNvSpPr>
            <a:spLocks noGrp="1"/>
          </p:cNvSpPr>
          <p:nvPr>
            <p:ph type="body" sz="half" idx="2"/>
          </p:nvPr>
        </p:nvSpPr>
        <p:spPr>
          <a:xfrm>
            <a:off x="839790" y="2057400"/>
            <a:ext cx="3932236" cy="3811588"/>
          </a:xfrm>
        </p:spPr>
        <p:txBody>
          <a:bodyPr/>
          <a:lstStyle>
            <a:lvl1pPr marL="0" indent="0">
              <a:buNone/>
              <a:defRPr sz="1600"/>
            </a:lvl1pPr>
            <a:lvl2pPr marL="457176" indent="0">
              <a:buNone/>
              <a:defRPr sz="1400"/>
            </a:lvl2pPr>
            <a:lvl3pPr marL="914352" indent="0">
              <a:buNone/>
              <a:defRPr sz="1200"/>
            </a:lvl3pPr>
            <a:lvl4pPr marL="1371528" indent="0">
              <a:buNone/>
              <a:defRPr sz="1000"/>
            </a:lvl4pPr>
            <a:lvl5pPr marL="1828703" indent="0">
              <a:buNone/>
              <a:defRPr sz="1000"/>
            </a:lvl5pPr>
            <a:lvl6pPr marL="2285879" indent="0">
              <a:buNone/>
              <a:defRPr sz="1000"/>
            </a:lvl6pPr>
            <a:lvl7pPr marL="2743055" indent="0">
              <a:buNone/>
              <a:defRPr sz="1000"/>
            </a:lvl7pPr>
            <a:lvl8pPr marL="3200231" indent="0">
              <a:buNone/>
              <a:defRPr sz="1000"/>
            </a:lvl8pPr>
            <a:lvl9pPr marL="3657407"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B397285-8643-B56A-CE3E-38E2885EE8D7}"/>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6" name="Espace réservé du pied de page 5">
            <a:extLst>
              <a:ext uri="{FF2B5EF4-FFF2-40B4-BE49-F238E27FC236}">
                <a16:creationId xmlns:a16="http://schemas.microsoft.com/office/drawing/2014/main" id="{14A1C2A3-2EA1-AB24-5D2F-33C2BAECEF9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F917859-8FC1-EF6A-9B13-931DEA80B8F1}"/>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4115614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049531-06F3-0DA1-2488-2BAA9C006C2E}"/>
              </a:ext>
            </a:extLst>
          </p:cNvPr>
          <p:cNvSpPr>
            <a:spLocks noGrp="1"/>
          </p:cNvSpPr>
          <p:nvPr>
            <p:ph type="title"/>
          </p:nvPr>
        </p:nvSpPr>
        <p:spPr>
          <a:xfrm>
            <a:off x="839790" y="457200"/>
            <a:ext cx="3932236"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9B6EA03-3347-B124-0CC4-8B3C07E8A377}"/>
              </a:ext>
            </a:extLst>
          </p:cNvPr>
          <p:cNvSpPr>
            <a:spLocks noGrp="1"/>
          </p:cNvSpPr>
          <p:nvPr>
            <p:ph type="pic" idx="1"/>
          </p:nvPr>
        </p:nvSpPr>
        <p:spPr>
          <a:xfrm>
            <a:off x="5183188" y="987426"/>
            <a:ext cx="6172201" cy="4873625"/>
          </a:xfrm>
        </p:spPr>
        <p:txBody>
          <a:bodyPr/>
          <a:lstStyle>
            <a:lvl1pPr marL="0" indent="0">
              <a:buNone/>
              <a:defRPr sz="3200"/>
            </a:lvl1pPr>
            <a:lvl2pPr marL="457176" indent="0">
              <a:buNone/>
              <a:defRPr sz="2800"/>
            </a:lvl2pPr>
            <a:lvl3pPr marL="914352" indent="0">
              <a:buNone/>
              <a:defRPr sz="2400"/>
            </a:lvl3pPr>
            <a:lvl4pPr marL="1371528" indent="0">
              <a:buNone/>
              <a:defRPr sz="2000"/>
            </a:lvl4pPr>
            <a:lvl5pPr marL="1828703" indent="0">
              <a:buNone/>
              <a:defRPr sz="2000"/>
            </a:lvl5pPr>
            <a:lvl6pPr marL="2285879" indent="0">
              <a:buNone/>
              <a:defRPr sz="2000"/>
            </a:lvl6pPr>
            <a:lvl7pPr marL="2743055" indent="0">
              <a:buNone/>
              <a:defRPr sz="2000"/>
            </a:lvl7pPr>
            <a:lvl8pPr marL="3200231" indent="0">
              <a:buNone/>
              <a:defRPr sz="2000"/>
            </a:lvl8pPr>
            <a:lvl9pPr marL="3657407" indent="0">
              <a:buNone/>
              <a:defRPr sz="2000"/>
            </a:lvl9pPr>
          </a:lstStyle>
          <a:p>
            <a:endParaRPr lang="fr-FR"/>
          </a:p>
        </p:txBody>
      </p:sp>
      <p:sp>
        <p:nvSpPr>
          <p:cNvPr id="4" name="Espace réservé du texte 3">
            <a:extLst>
              <a:ext uri="{FF2B5EF4-FFF2-40B4-BE49-F238E27FC236}">
                <a16:creationId xmlns:a16="http://schemas.microsoft.com/office/drawing/2014/main" id="{15DA2124-39C2-766A-B7E0-89357F1EC489}"/>
              </a:ext>
            </a:extLst>
          </p:cNvPr>
          <p:cNvSpPr>
            <a:spLocks noGrp="1"/>
          </p:cNvSpPr>
          <p:nvPr>
            <p:ph type="body" sz="half" idx="2"/>
          </p:nvPr>
        </p:nvSpPr>
        <p:spPr>
          <a:xfrm>
            <a:off x="839790" y="2057400"/>
            <a:ext cx="3932236" cy="3811588"/>
          </a:xfrm>
        </p:spPr>
        <p:txBody>
          <a:bodyPr/>
          <a:lstStyle>
            <a:lvl1pPr marL="0" indent="0">
              <a:buNone/>
              <a:defRPr sz="1600"/>
            </a:lvl1pPr>
            <a:lvl2pPr marL="457176" indent="0">
              <a:buNone/>
              <a:defRPr sz="1400"/>
            </a:lvl2pPr>
            <a:lvl3pPr marL="914352" indent="0">
              <a:buNone/>
              <a:defRPr sz="1200"/>
            </a:lvl3pPr>
            <a:lvl4pPr marL="1371528" indent="0">
              <a:buNone/>
              <a:defRPr sz="1000"/>
            </a:lvl4pPr>
            <a:lvl5pPr marL="1828703" indent="0">
              <a:buNone/>
              <a:defRPr sz="1000"/>
            </a:lvl5pPr>
            <a:lvl6pPr marL="2285879" indent="0">
              <a:buNone/>
              <a:defRPr sz="1000"/>
            </a:lvl6pPr>
            <a:lvl7pPr marL="2743055" indent="0">
              <a:buNone/>
              <a:defRPr sz="1000"/>
            </a:lvl7pPr>
            <a:lvl8pPr marL="3200231" indent="0">
              <a:buNone/>
              <a:defRPr sz="1000"/>
            </a:lvl8pPr>
            <a:lvl9pPr marL="3657407"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903766D-06A4-0D52-8334-794725F78E59}"/>
              </a:ext>
            </a:extLst>
          </p:cNvPr>
          <p:cNvSpPr>
            <a:spLocks noGrp="1"/>
          </p:cNvSpPr>
          <p:nvPr>
            <p:ph type="dt" sz="half" idx="10"/>
          </p:nvPr>
        </p:nvSpPr>
        <p:spPr/>
        <p:txBody>
          <a:bodyPr/>
          <a:lstStyle/>
          <a:p>
            <a:fld id="{057F79E7-54EC-BE43-9C40-4676CB8C1790}" type="datetimeFigureOut">
              <a:rPr lang="fr-FR" smtClean="0"/>
              <a:t>01/09/2022</a:t>
            </a:fld>
            <a:endParaRPr lang="fr-FR"/>
          </a:p>
        </p:txBody>
      </p:sp>
      <p:sp>
        <p:nvSpPr>
          <p:cNvPr id="6" name="Espace réservé du pied de page 5">
            <a:extLst>
              <a:ext uri="{FF2B5EF4-FFF2-40B4-BE49-F238E27FC236}">
                <a16:creationId xmlns:a16="http://schemas.microsoft.com/office/drawing/2014/main" id="{7460FD24-6F4E-5CD5-5FF3-037210B8269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4D2427F-DA68-5E29-4F9F-1E3311897A82}"/>
              </a:ext>
            </a:extLst>
          </p:cNvPr>
          <p:cNvSpPr>
            <a:spLocks noGrp="1"/>
          </p:cNvSpPr>
          <p:nvPr>
            <p:ph type="sldNum" sz="quarter" idx="12"/>
          </p:nvPr>
        </p:nvSpPr>
        <p:spPr/>
        <p:txBody>
          <a:bodyPr/>
          <a:lstStyle/>
          <a:p>
            <a:fld id="{56E6C204-890A-7041-A8C8-F080CC1CAA4A}" type="slidenum">
              <a:rPr lang="fr-FR" smtClean="0"/>
              <a:t>‹N°›</a:t>
            </a:fld>
            <a:endParaRPr lang="fr-FR"/>
          </a:p>
        </p:txBody>
      </p:sp>
    </p:spTree>
    <p:extLst>
      <p:ext uri="{BB962C8B-B14F-4D97-AF65-F5344CB8AC3E}">
        <p14:creationId xmlns:p14="http://schemas.microsoft.com/office/powerpoint/2010/main" val="2570625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076BCFD-E362-4086-009E-8843A05513A4}"/>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94BF623-D5FB-8EC0-9395-C53FF127E541}"/>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3007583-F67A-BDE7-69A5-6AF2AF8C72D3}"/>
              </a:ext>
            </a:extLst>
          </p:cNvPr>
          <p:cNvSpPr>
            <a:spLocks noGrp="1"/>
          </p:cNvSpPr>
          <p:nvPr>
            <p:ph type="dt" sz="half" idx="2"/>
          </p:nvPr>
        </p:nvSpPr>
        <p:spPr>
          <a:xfrm>
            <a:off x="838201"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7F79E7-54EC-BE43-9C40-4676CB8C1790}" type="datetimeFigureOut">
              <a:rPr lang="fr-FR" smtClean="0"/>
              <a:t>01/09/2022</a:t>
            </a:fld>
            <a:endParaRPr lang="fr-FR"/>
          </a:p>
        </p:txBody>
      </p:sp>
      <p:sp>
        <p:nvSpPr>
          <p:cNvPr id="5" name="Espace réservé du pied de page 4">
            <a:extLst>
              <a:ext uri="{FF2B5EF4-FFF2-40B4-BE49-F238E27FC236}">
                <a16:creationId xmlns:a16="http://schemas.microsoft.com/office/drawing/2014/main" id="{5A739B6F-3FD1-36A2-B552-A1B302D1B426}"/>
              </a:ext>
            </a:extLst>
          </p:cNvPr>
          <p:cNvSpPr>
            <a:spLocks noGrp="1"/>
          </p:cNvSpPr>
          <p:nvPr>
            <p:ph type="ftr" sz="quarter" idx="3"/>
          </p:nvPr>
        </p:nvSpPr>
        <p:spPr>
          <a:xfrm>
            <a:off x="4038602"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4C26B5D-9F0E-70EB-19E3-D7C973693397}"/>
              </a:ext>
            </a:extLst>
          </p:cNvPr>
          <p:cNvSpPr>
            <a:spLocks noGrp="1"/>
          </p:cNvSpPr>
          <p:nvPr>
            <p:ph type="sldNum" sz="quarter" idx="4"/>
          </p:nvPr>
        </p:nvSpPr>
        <p:spPr>
          <a:xfrm>
            <a:off x="8610601"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6C204-890A-7041-A8C8-F080CC1CAA4A}" type="slidenum">
              <a:rPr lang="fr-FR" smtClean="0"/>
              <a:t>‹N°›</a:t>
            </a:fld>
            <a:endParaRPr lang="fr-FR"/>
          </a:p>
        </p:txBody>
      </p:sp>
    </p:spTree>
    <p:extLst>
      <p:ext uri="{BB962C8B-B14F-4D97-AF65-F5344CB8AC3E}">
        <p14:creationId xmlns:p14="http://schemas.microsoft.com/office/powerpoint/2010/main" val="2782913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5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8" indent="-228588" algn="l" defTabSz="91435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4" indent="-228588" algn="l" defTabSz="91435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0" indent="-228588" algn="l" defTabSz="91435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16"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1"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67"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3"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19"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95"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52" rtl="0" eaLnBrk="1" latinLnBrk="0" hangingPunct="1">
        <a:defRPr sz="1800" kern="1200">
          <a:solidFill>
            <a:schemeClr val="tx1"/>
          </a:solidFill>
          <a:latin typeface="+mn-lt"/>
          <a:ea typeface="+mn-ea"/>
          <a:cs typeface="+mn-cs"/>
        </a:defRPr>
      </a:lvl1pPr>
      <a:lvl2pPr marL="457176" algn="l" defTabSz="914352" rtl="0" eaLnBrk="1" latinLnBrk="0" hangingPunct="1">
        <a:defRPr sz="1800" kern="1200">
          <a:solidFill>
            <a:schemeClr val="tx1"/>
          </a:solidFill>
          <a:latin typeface="+mn-lt"/>
          <a:ea typeface="+mn-ea"/>
          <a:cs typeface="+mn-cs"/>
        </a:defRPr>
      </a:lvl2pPr>
      <a:lvl3pPr marL="914352" algn="l" defTabSz="914352" rtl="0" eaLnBrk="1" latinLnBrk="0" hangingPunct="1">
        <a:defRPr sz="1800" kern="1200">
          <a:solidFill>
            <a:schemeClr val="tx1"/>
          </a:solidFill>
          <a:latin typeface="+mn-lt"/>
          <a:ea typeface="+mn-ea"/>
          <a:cs typeface="+mn-cs"/>
        </a:defRPr>
      </a:lvl3pPr>
      <a:lvl4pPr marL="1371528" algn="l" defTabSz="914352" rtl="0" eaLnBrk="1" latinLnBrk="0" hangingPunct="1">
        <a:defRPr sz="1800" kern="1200">
          <a:solidFill>
            <a:schemeClr val="tx1"/>
          </a:solidFill>
          <a:latin typeface="+mn-lt"/>
          <a:ea typeface="+mn-ea"/>
          <a:cs typeface="+mn-cs"/>
        </a:defRPr>
      </a:lvl4pPr>
      <a:lvl5pPr marL="1828703" algn="l" defTabSz="914352" rtl="0" eaLnBrk="1" latinLnBrk="0" hangingPunct="1">
        <a:defRPr sz="1800" kern="1200">
          <a:solidFill>
            <a:schemeClr val="tx1"/>
          </a:solidFill>
          <a:latin typeface="+mn-lt"/>
          <a:ea typeface="+mn-ea"/>
          <a:cs typeface="+mn-cs"/>
        </a:defRPr>
      </a:lvl5pPr>
      <a:lvl6pPr marL="2285879" algn="l" defTabSz="914352" rtl="0" eaLnBrk="1" latinLnBrk="0" hangingPunct="1">
        <a:defRPr sz="1800" kern="1200">
          <a:solidFill>
            <a:schemeClr val="tx1"/>
          </a:solidFill>
          <a:latin typeface="+mn-lt"/>
          <a:ea typeface="+mn-ea"/>
          <a:cs typeface="+mn-cs"/>
        </a:defRPr>
      </a:lvl6pPr>
      <a:lvl7pPr marL="2743055" algn="l" defTabSz="914352" rtl="0" eaLnBrk="1" latinLnBrk="0" hangingPunct="1">
        <a:defRPr sz="1800" kern="1200">
          <a:solidFill>
            <a:schemeClr val="tx1"/>
          </a:solidFill>
          <a:latin typeface="+mn-lt"/>
          <a:ea typeface="+mn-ea"/>
          <a:cs typeface="+mn-cs"/>
        </a:defRPr>
      </a:lvl7pPr>
      <a:lvl8pPr marL="3200231" algn="l" defTabSz="914352" rtl="0" eaLnBrk="1" latinLnBrk="0" hangingPunct="1">
        <a:defRPr sz="1800" kern="1200">
          <a:solidFill>
            <a:schemeClr val="tx1"/>
          </a:solidFill>
          <a:latin typeface="+mn-lt"/>
          <a:ea typeface="+mn-ea"/>
          <a:cs typeface="+mn-cs"/>
        </a:defRPr>
      </a:lvl8pPr>
      <a:lvl9pPr marL="3657407" algn="l" defTabSz="91435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38.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2.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09B3D1-8520-00CD-BFF0-1D62F298AB66}"/>
              </a:ext>
            </a:extLst>
          </p:cNvPr>
          <p:cNvSpPr>
            <a:spLocks noGrp="1"/>
          </p:cNvSpPr>
          <p:nvPr>
            <p:ph type="ctrTitle"/>
          </p:nvPr>
        </p:nvSpPr>
        <p:spPr>
          <a:xfrm>
            <a:off x="1524000" y="2786778"/>
            <a:ext cx="9144000" cy="2387600"/>
          </a:xfrm>
        </p:spPr>
        <p:txBody>
          <a:bodyPr/>
          <a:lstStyle/>
          <a:p>
            <a:r>
              <a:rPr lang="fr-FR" dirty="0"/>
              <a:t>Rapport d’optimisation du site La Panthère</a:t>
            </a:r>
          </a:p>
        </p:txBody>
      </p:sp>
      <p:pic>
        <p:nvPicPr>
          <p:cNvPr id="4" name="Image 3">
            <a:extLst>
              <a:ext uri="{FF2B5EF4-FFF2-40B4-BE49-F238E27FC236}">
                <a16:creationId xmlns:a16="http://schemas.microsoft.com/office/drawing/2014/main" id="{854DD696-38E7-9C4C-A784-B0388E30ADAE}"/>
              </a:ext>
            </a:extLst>
          </p:cNvPr>
          <p:cNvPicPr>
            <a:picLocks noChangeAspect="1"/>
          </p:cNvPicPr>
          <p:nvPr/>
        </p:nvPicPr>
        <p:blipFill>
          <a:blip r:embed="rId2"/>
          <a:stretch>
            <a:fillRect/>
          </a:stretch>
        </p:blipFill>
        <p:spPr>
          <a:xfrm>
            <a:off x="206478" y="6213944"/>
            <a:ext cx="502440" cy="502440"/>
          </a:xfrm>
          <a:prstGeom prst="rect">
            <a:avLst/>
          </a:prstGeom>
        </p:spPr>
      </p:pic>
      <p:pic>
        <p:nvPicPr>
          <p:cNvPr id="6" name="Image 5">
            <a:extLst>
              <a:ext uri="{FF2B5EF4-FFF2-40B4-BE49-F238E27FC236}">
                <a16:creationId xmlns:a16="http://schemas.microsoft.com/office/drawing/2014/main" id="{D4AFE1C2-CFD3-B21D-DEA3-FF53450E0B4F}"/>
              </a:ext>
            </a:extLst>
          </p:cNvPr>
          <p:cNvPicPr>
            <a:picLocks noChangeAspect="1"/>
          </p:cNvPicPr>
          <p:nvPr/>
        </p:nvPicPr>
        <p:blipFill>
          <a:blip r:embed="rId3"/>
          <a:stretch>
            <a:fillRect/>
          </a:stretch>
        </p:blipFill>
        <p:spPr>
          <a:xfrm>
            <a:off x="4827927" y="876657"/>
            <a:ext cx="2363984" cy="2363984"/>
          </a:xfrm>
          <a:prstGeom prst="rect">
            <a:avLst/>
          </a:prstGeom>
        </p:spPr>
      </p:pic>
      <p:sp>
        <p:nvSpPr>
          <p:cNvPr id="7" name="ZoneTexte 6">
            <a:extLst>
              <a:ext uri="{FF2B5EF4-FFF2-40B4-BE49-F238E27FC236}">
                <a16:creationId xmlns:a16="http://schemas.microsoft.com/office/drawing/2014/main" id="{0850AAA4-E40F-0B57-E8B5-425AA10FAD6A}"/>
              </a:ext>
            </a:extLst>
          </p:cNvPr>
          <p:cNvSpPr txBox="1"/>
          <p:nvPr/>
        </p:nvSpPr>
        <p:spPr>
          <a:xfrm>
            <a:off x="873304" y="6280498"/>
            <a:ext cx="5404206" cy="369332"/>
          </a:xfrm>
          <a:prstGeom prst="rect">
            <a:avLst/>
          </a:prstGeom>
          <a:noFill/>
        </p:spPr>
        <p:txBody>
          <a:bodyPr wrap="square" rtlCol="0">
            <a:spAutoFit/>
          </a:bodyPr>
          <a:lstStyle/>
          <a:p>
            <a:r>
              <a:rPr lang="fr-FR" dirty="0"/>
              <a:t>Leroux Clément – P4 - Optimiser un site Web existant</a:t>
            </a:r>
          </a:p>
        </p:txBody>
      </p:sp>
    </p:spTree>
    <p:extLst>
      <p:ext uri="{BB962C8B-B14F-4D97-AF65-F5344CB8AC3E}">
        <p14:creationId xmlns:p14="http://schemas.microsoft.com/office/powerpoint/2010/main" val="2336757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Contenu non textuel ou incohérent et texte en image – </a:t>
            </a:r>
            <a:r>
              <a:rPr lang="fr-FR" b="1" dirty="0" err="1">
                <a:solidFill>
                  <a:srgbClr val="FF0000"/>
                </a:solidFill>
              </a:rPr>
              <a:t>index.html</a:t>
            </a:r>
            <a:endParaRPr lang="fr-FR" b="1" dirty="0"/>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Accessibilité</a:t>
            </a:r>
          </a:p>
        </p:txBody>
      </p:sp>
      <p:sp>
        <p:nvSpPr>
          <p:cNvPr id="8" name="ZoneTexte 7">
            <a:extLst>
              <a:ext uri="{FF2B5EF4-FFF2-40B4-BE49-F238E27FC236}">
                <a16:creationId xmlns:a16="http://schemas.microsoft.com/office/drawing/2014/main" id="{231C4DA3-2EE1-9462-D37E-4C8DAE227CE2}"/>
              </a:ext>
            </a:extLst>
          </p:cNvPr>
          <p:cNvSpPr txBox="1"/>
          <p:nvPr/>
        </p:nvSpPr>
        <p:spPr>
          <a:xfrm>
            <a:off x="99777" y="1453264"/>
            <a:ext cx="1117492" cy="646331"/>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3" y="851825"/>
            <a:ext cx="9857874" cy="461665"/>
          </a:xfrm>
          <a:prstGeom prst="rect">
            <a:avLst/>
          </a:prstGeom>
          <a:noFill/>
        </p:spPr>
        <p:txBody>
          <a:bodyPr wrap="square" rtlCol="0">
            <a:spAutoFit/>
          </a:bodyPr>
          <a:lstStyle/>
          <a:p>
            <a:pPr algn="ctr"/>
            <a:r>
              <a:rPr lang="fr-FR" sz="1200" dirty="0"/>
              <a:t>Le contenu non textuel doit avoir une alternative cohérente en texte afin de facilité l'accessibilité Le texte contenu dans l'image ne permet pas une lecture par les </a:t>
            </a:r>
            <a:r>
              <a:rPr lang="fr-FR" sz="1200" dirty="0" err="1"/>
              <a:t>crawlers</a:t>
            </a:r>
            <a:r>
              <a:rPr lang="fr-FR" sz="1200" dirty="0"/>
              <a:t> et n'est pas accessible. De plus, cela peut nuire aux performances.</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11024937" y="1467799"/>
            <a:ext cx="1092110" cy="646331"/>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sz="1200" dirty="0"/>
              <a:t>Nouvel indice de performance</a:t>
            </a: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stCxn id="8" idx="3"/>
            <a:endCxn id="15" idx="1"/>
          </p:cNvCxnSpPr>
          <p:nvPr/>
        </p:nvCxnSpPr>
        <p:spPr>
          <a:xfrm>
            <a:off x="1217269" y="1776430"/>
            <a:ext cx="9807668" cy="14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1637931"/>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sp>
        <p:nvSpPr>
          <p:cNvPr id="11" name="Rectangle 10">
            <a:extLst>
              <a:ext uri="{FF2B5EF4-FFF2-40B4-BE49-F238E27FC236}">
                <a16:creationId xmlns:a16="http://schemas.microsoft.com/office/drawing/2014/main" id="{659553A7-3FA9-5C9C-922C-9EB87EB782E3}"/>
              </a:ext>
            </a:extLst>
          </p:cNvPr>
          <p:cNvSpPr/>
          <p:nvPr/>
        </p:nvSpPr>
        <p:spPr>
          <a:xfrm>
            <a:off x="1355559" y="2056464"/>
            <a:ext cx="9488904" cy="468122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B05B67F1-BA2E-60F4-9CD6-8DE0D690B235}"/>
              </a:ext>
            </a:extLst>
          </p:cNvPr>
          <p:cNvCxnSpPr>
            <a:cxnSpLocks/>
            <a:stCxn id="11" idx="0"/>
            <a:endCxn id="11" idx="2"/>
          </p:cNvCxnSpPr>
          <p:nvPr/>
        </p:nvCxnSpPr>
        <p:spPr>
          <a:xfrm>
            <a:off x="6100011" y="2056464"/>
            <a:ext cx="0" cy="468122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CE05185C-0AD9-085D-A266-4689E63619CF}"/>
              </a:ext>
            </a:extLst>
          </p:cNvPr>
          <p:cNvSpPr txBox="1"/>
          <p:nvPr/>
        </p:nvSpPr>
        <p:spPr>
          <a:xfrm>
            <a:off x="3214458" y="1461331"/>
            <a:ext cx="534121" cy="276999"/>
          </a:xfrm>
          <a:prstGeom prst="rect">
            <a:avLst/>
          </a:prstGeom>
          <a:noFill/>
        </p:spPr>
        <p:txBody>
          <a:bodyPr wrap="none" rtlCol="0">
            <a:spAutoFit/>
          </a:bodyPr>
          <a:lstStyle/>
          <a:p>
            <a:r>
              <a:rPr lang="fr-FR" sz="1200" dirty="0"/>
              <a:t>Initial</a:t>
            </a:r>
          </a:p>
        </p:txBody>
      </p:sp>
      <p:sp>
        <p:nvSpPr>
          <p:cNvPr id="17" name="ZoneTexte 16">
            <a:extLst>
              <a:ext uri="{FF2B5EF4-FFF2-40B4-BE49-F238E27FC236}">
                <a16:creationId xmlns:a16="http://schemas.microsoft.com/office/drawing/2014/main" id="{B6D5396D-F2DD-FD68-B5FB-EE46753EB14F}"/>
              </a:ext>
            </a:extLst>
          </p:cNvPr>
          <p:cNvSpPr txBox="1"/>
          <p:nvPr/>
        </p:nvSpPr>
        <p:spPr>
          <a:xfrm>
            <a:off x="8427298" y="1523895"/>
            <a:ext cx="479618" cy="276999"/>
          </a:xfrm>
          <a:prstGeom prst="rect">
            <a:avLst/>
          </a:prstGeom>
          <a:noFill/>
        </p:spPr>
        <p:txBody>
          <a:bodyPr wrap="none" rtlCol="0">
            <a:spAutoFit/>
          </a:bodyPr>
          <a:lstStyle/>
          <a:p>
            <a:r>
              <a:rPr lang="fr-FR" sz="1200" dirty="0"/>
              <a:t>Final</a:t>
            </a:r>
          </a:p>
        </p:txBody>
      </p:sp>
      <p:pic>
        <p:nvPicPr>
          <p:cNvPr id="2" name="Image 1">
            <a:extLst>
              <a:ext uri="{FF2B5EF4-FFF2-40B4-BE49-F238E27FC236}">
                <a16:creationId xmlns:a16="http://schemas.microsoft.com/office/drawing/2014/main" id="{76347719-9183-8AEE-D3F6-107058B20F7D}"/>
              </a:ext>
            </a:extLst>
          </p:cNvPr>
          <p:cNvPicPr>
            <a:picLocks noChangeAspect="1"/>
          </p:cNvPicPr>
          <p:nvPr/>
        </p:nvPicPr>
        <p:blipFill>
          <a:blip r:embed="rId3"/>
          <a:stretch>
            <a:fillRect/>
          </a:stretch>
        </p:blipFill>
        <p:spPr>
          <a:xfrm>
            <a:off x="69173" y="4054075"/>
            <a:ext cx="1117492" cy="1038837"/>
          </a:xfrm>
          <a:prstGeom prst="rect">
            <a:avLst/>
          </a:prstGeom>
          <a:effectLst>
            <a:outerShdw blurRad="63500" sx="102000" sy="102000" algn="ctr" rotWithShape="0">
              <a:prstClr val="black">
                <a:alpha val="40000"/>
              </a:prstClr>
            </a:outerShdw>
          </a:effectLst>
        </p:spPr>
      </p:pic>
      <p:pic>
        <p:nvPicPr>
          <p:cNvPr id="35" name="Image 34">
            <a:extLst>
              <a:ext uri="{FF2B5EF4-FFF2-40B4-BE49-F238E27FC236}">
                <a16:creationId xmlns:a16="http://schemas.microsoft.com/office/drawing/2014/main" id="{110CF78E-BD9B-0486-53E8-652620173ABF}"/>
              </a:ext>
            </a:extLst>
          </p:cNvPr>
          <p:cNvPicPr>
            <a:picLocks noChangeAspect="1"/>
          </p:cNvPicPr>
          <p:nvPr/>
        </p:nvPicPr>
        <p:blipFill>
          <a:blip r:embed="rId4"/>
          <a:stretch>
            <a:fillRect/>
          </a:stretch>
        </p:blipFill>
        <p:spPr>
          <a:xfrm>
            <a:off x="1498600" y="2113039"/>
            <a:ext cx="2973947" cy="239208"/>
          </a:xfrm>
          <a:prstGeom prst="rect">
            <a:avLst/>
          </a:prstGeom>
        </p:spPr>
      </p:pic>
      <p:pic>
        <p:nvPicPr>
          <p:cNvPr id="39" name="Image 38">
            <a:extLst>
              <a:ext uri="{FF2B5EF4-FFF2-40B4-BE49-F238E27FC236}">
                <a16:creationId xmlns:a16="http://schemas.microsoft.com/office/drawing/2014/main" id="{7A0A5A6E-2E8F-A0A0-2EBE-25128CB03D26}"/>
              </a:ext>
            </a:extLst>
          </p:cNvPr>
          <p:cNvPicPr>
            <a:picLocks noChangeAspect="1"/>
          </p:cNvPicPr>
          <p:nvPr/>
        </p:nvPicPr>
        <p:blipFill>
          <a:blip r:embed="rId5"/>
          <a:stretch>
            <a:fillRect/>
          </a:stretch>
        </p:blipFill>
        <p:spPr>
          <a:xfrm>
            <a:off x="1514441" y="2375526"/>
            <a:ext cx="171516" cy="179883"/>
          </a:xfrm>
          <a:prstGeom prst="rect">
            <a:avLst/>
          </a:prstGeom>
        </p:spPr>
      </p:pic>
      <p:pic>
        <p:nvPicPr>
          <p:cNvPr id="45" name="Image 44">
            <a:extLst>
              <a:ext uri="{FF2B5EF4-FFF2-40B4-BE49-F238E27FC236}">
                <a16:creationId xmlns:a16="http://schemas.microsoft.com/office/drawing/2014/main" id="{43002613-BF3E-7DD0-97A3-9F511BD8BF66}"/>
              </a:ext>
            </a:extLst>
          </p:cNvPr>
          <p:cNvPicPr>
            <a:picLocks noChangeAspect="1"/>
          </p:cNvPicPr>
          <p:nvPr/>
        </p:nvPicPr>
        <p:blipFill rotWithShape="1">
          <a:blip r:embed="rId6"/>
          <a:srcRect t="19032" b="37032"/>
          <a:stretch/>
        </p:blipFill>
        <p:spPr>
          <a:xfrm>
            <a:off x="1393659" y="2709783"/>
            <a:ext cx="4168808" cy="203816"/>
          </a:xfrm>
          <a:prstGeom prst="rect">
            <a:avLst/>
          </a:prstGeom>
        </p:spPr>
      </p:pic>
      <p:pic>
        <p:nvPicPr>
          <p:cNvPr id="47" name="Image 46">
            <a:extLst>
              <a:ext uri="{FF2B5EF4-FFF2-40B4-BE49-F238E27FC236}">
                <a16:creationId xmlns:a16="http://schemas.microsoft.com/office/drawing/2014/main" id="{C512BA14-106E-CA44-465F-813BB5C16334}"/>
              </a:ext>
            </a:extLst>
          </p:cNvPr>
          <p:cNvPicPr>
            <a:picLocks noChangeAspect="1"/>
          </p:cNvPicPr>
          <p:nvPr/>
        </p:nvPicPr>
        <p:blipFill>
          <a:blip r:embed="rId7"/>
          <a:stretch>
            <a:fillRect/>
          </a:stretch>
        </p:blipFill>
        <p:spPr>
          <a:xfrm>
            <a:off x="1417362" y="3070163"/>
            <a:ext cx="3200395" cy="807867"/>
          </a:xfrm>
          <a:prstGeom prst="rect">
            <a:avLst/>
          </a:prstGeom>
        </p:spPr>
      </p:pic>
      <p:pic>
        <p:nvPicPr>
          <p:cNvPr id="49" name="Image 48">
            <a:extLst>
              <a:ext uri="{FF2B5EF4-FFF2-40B4-BE49-F238E27FC236}">
                <a16:creationId xmlns:a16="http://schemas.microsoft.com/office/drawing/2014/main" id="{FEB80C4D-117E-5140-448F-CC744906D488}"/>
              </a:ext>
            </a:extLst>
          </p:cNvPr>
          <p:cNvPicPr>
            <a:picLocks noChangeAspect="1"/>
          </p:cNvPicPr>
          <p:nvPr/>
        </p:nvPicPr>
        <p:blipFill>
          <a:blip r:embed="rId8"/>
          <a:stretch>
            <a:fillRect/>
          </a:stretch>
        </p:blipFill>
        <p:spPr>
          <a:xfrm>
            <a:off x="1408812" y="4028774"/>
            <a:ext cx="3977438" cy="310836"/>
          </a:xfrm>
          <a:prstGeom prst="rect">
            <a:avLst/>
          </a:prstGeom>
        </p:spPr>
      </p:pic>
      <p:cxnSp>
        <p:nvCxnSpPr>
          <p:cNvPr id="52" name="Connecteur droit 51">
            <a:extLst>
              <a:ext uri="{FF2B5EF4-FFF2-40B4-BE49-F238E27FC236}">
                <a16:creationId xmlns:a16="http://schemas.microsoft.com/office/drawing/2014/main" id="{7478A352-C32D-B7A1-CCBD-2A70D96157D4}"/>
              </a:ext>
            </a:extLst>
          </p:cNvPr>
          <p:cNvCxnSpPr>
            <a:cxnSpLocks/>
          </p:cNvCxnSpPr>
          <p:nvPr/>
        </p:nvCxnSpPr>
        <p:spPr>
          <a:xfrm flipV="1">
            <a:off x="1355559" y="2607001"/>
            <a:ext cx="9488904" cy="293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54ADEE18-D27F-CCB1-9C3D-35D0CD0C6D2C}"/>
              </a:ext>
            </a:extLst>
          </p:cNvPr>
          <p:cNvCxnSpPr>
            <a:cxnSpLocks/>
          </p:cNvCxnSpPr>
          <p:nvPr/>
        </p:nvCxnSpPr>
        <p:spPr>
          <a:xfrm flipV="1">
            <a:off x="1347537" y="2947884"/>
            <a:ext cx="9488904" cy="293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B71C3E4C-C570-1AFD-DB47-935F11C78576}"/>
              </a:ext>
            </a:extLst>
          </p:cNvPr>
          <p:cNvCxnSpPr>
            <a:cxnSpLocks/>
          </p:cNvCxnSpPr>
          <p:nvPr/>
        </p:nvCxnSpPr>
        <p:spPr>
          <a:xfrm flipV="1">
            <a:off x="1347537" y="3913796"/>
            <a:ext cx="9488904" cy="293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48F8786C-6488-60B6-14BA-1CDD7F67E9BB}"/>
              </a:ext>
            </a:extLst>
          </p:cNvPr>
          <p:cNvCxnSpPr>
            <a:cxnSpLocks/>
          </p:cNvCxnSpPr>
          <p:nvPr/>
        </p:nvCxnSpPr>
        <p:spPr>
          <a:xfrm flipV="1">
            <a:off x="1347537" y="4370346"/>
            <a:ext cx="9488904" cy="293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Image 57">
            <a:extLst>
              <a:ext uri="{FF2B5EF4-FFF2-40B4-BE49-F238E27FC236}">
                <a16:creationId xmlns:a16="http://schemas.microsoft.com/office/drawing/2014/main" id="{33E33C8A-A36D-E58E-98D9-1A29D09C884E}"/>
              </a:ext>
            </a:extLst>
          </p:cNvPr>
          <p:cNvPicPr>
            <a:picLocks noChangeAspect="1"/>
          </p:cNvPicPr>
          <p:nvPr/>
        </p:nvPicPr>
        <p:blipFill rotWithShape="1">
          <a:blip r:embed="rId9"/>
          <a:srcRect t="30481"/>
          <a:stretch/>
        </p:blipFill>
        <p:spPr>
          <a:xfrm>
            <a:off x="1408812" y="4516226"/>
            <a:ext cx="2301253" cy="1315314"/>
          </a:xfrm>
          <a:prstGeom prst="rect">
            <a:avLst/>
          </a:prstGeom>
        </p:spPr>
      </p:pic>
      <p:pic>
        <p:nvPicPr>
          <p:cNvPr id="60" name="Image 59">
            <a:extLst>
              <a:ext uri="{FF2B5EF4-FFF2-40B4-BE49-F238E27FC236}">
                <a16:creationId xmlns:a16="http://schemas.microsoft.com/office/drawing/2014/main" id="{E98983DA-A103-6607-51A5-37482B766A73}"/>
              </a:ext>
            </a:extLst>
          </p:cNvPr>
          <p:cNvPicPr>
            <a:picLocks noChangeAspect="1"/>
          </p:cNvPicPr>
          <p:nvPr/>
        </p:nvPicPr>
        <p:blipFill rotWithShape="1">
          <a:blip r:embed="rId10"/>
          <a:srcRect t="29049"/>
          <a:stretch/>
        </p:blipFill>
        <p:spPr>
          <a:xfrm>
            <a:off x="3714315" y="4516225"/>
            <a:ext cx="2301249" cy="1315315"/>
          </a:xfrm>
          <a:prstGeom prst="rect">
            <a:avLst/>
          </a:prstGeom>
        </p:spPr>
      </p:pic>
      <p:cxnSp>
        <p:nvCxnSpPr>
          <p:cNvPr id="61" name="Connecteur droit 60">
            <a:extLst>
              <a:ext uri="{FF2B5EF4-FFF2-40B4-BE49-F238E27FC236}">
                <a16:creationId xmlns:a16="http://schemas.microsoft.com/office/drawing/2014/main" id="{A4A256F0-3F04-9A60-1EB4-6C0760E385E0}"/>
              </a:ext>
            </a:extLst>
          </p:cNvPr>
          <p:cNvCxnSpPr>
            <a:cxnSpLocks/>
          </p:cNvCxnSpPr>
          <p:nvPr/>
        </p:nvCxnSpPr>
        <p:spPr>
          <a:xfrm flipV="1">
            <a:off x="1347537" y="6033607"/>
            <a:ext cx="9488904" cy="2938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3" name="Image 62">
            <a:extLst>
              <a:ext uri="{FF2B5EF4-FFF2-40B4-BE49-F238E27FC236}">
                <a16:creationId xmlns:a16="http://schemas.microsoft.com/office/drawing/2014/main" id="{38CBA5DA-3829-22EC-3DF9-0CACD589FE17}"/>
              </a:ext>
            </a:extLst>
          </p:cNvPr>
          <p:cNvPicPr>
            <a:picLocks noChangeAspect="1"/>
          </p:cNvPicPr>
          <p:nvPr/>
        </p:nvPicPr>
        <p:blipFill>
          <a:blip r:embed="rId11"/>
          <a:stretch>
            <a:fillRect/>
          </a:stretch>
        </p:blipFill>
        <p:spPr>
          <a:xfrm>
            <a:off x="2490897" y="6201487"/>
            <a:ext cx="2451097" cy="379875"/>
          </a:xfrm>
          <a:prstGeom prst="rect">
            <a:avLst/>
          </a:prstGeom>
        </p:spPr>
      </p:pic>
      <p:pic>
        <p:nvPicPr>
          <p:cNvPr id="65" name="Image 64">
            <a:extLst>
              <a:ext uri="{FF2B5EF4-FFF2-40B4-BE49-F238E27FC236}">
                <a16:creationId xmlns:a16="http://schemas.microsoft.com/office/drawing/2014/main" id="{95CDD42E-7299-CFEE-6506-515A6E9E9D30}"/>
              </a:ext>
            </a:extLst>
          </p:cNvPr>
          <p:cNvPicPr>
            <a:picLocks noChangeAspect="1"/>
          </p:cNvPicPr>
          <p:nvPr/>
        </p:nvPicPr>
        <p:blipFill>
          <a:blip r:embed="rId12"/>
          <a:stretch>
            <a:fillRect/>
          </a:stretch>
        </p:blipFill>
        <p:spPr>
          <a:xfrm>
            <a:off x="6305668" y="2145627"/>
            <a:ext cx="2911331" cy="233708"/>
          </a:xfrm>
          <a:prstGeom prst="rect">
            <a:avLst/>
          </a:prstGeom>
        </p:spPr>
      </p:pic>
      <p:pic>
        <p:nvPicPr>
          <p:cNvPr id="66" name="Image 65">
            <a:extLst>
              <a:ext uri="{FF2B5EF4-FFF2-40B4-BE49-F238E27FC236}">
                <a16:creationId xmlns:a16="http://schemas.microsoft.com/office/drawing/2014/main" id="{6F3D7959-4507-2A66-54BA-593A3E059104}"/>
              </a:ext>
            </a:extLst>
          </p:cNvPr>
          <p:cNvPicPr>
            <a:picLocks noChangeAspect="1"/>
          </p:cNvPicPr>
          <p:nvPr/>
        </p:nvPicPr>
        <p:blipFill>
          <a:blip r:embed="rId5"/>
          <a:stretch>
            <a:fillRect/>
          </a:stretch>
        </p:blipFill>
        <p:spPr>
          <a:xfrm>
            <a:off x="6418176" y="2389652"/>
            <a:ext cx="171516" cy="179883"/>
          </a:xfrm>
          <a:prstGeom prst="rect">
            <a:avLst/>
          </a:prstGeom>
        </p:spPr>
      </p:pic>
      <p:pic>
        <p:nvPicPr>
          <p:cNvPr id="68" name="Image 67">
            <a:extLst>
              <a:ext uri="{FF2B5EF4-FFF2-40B4-BE49-F238E27FC236}">
                <a16:creationId xmlns:a16="http://schemas.microsoft.com/office/drawing/2014/main" id="{6DC835C4-937C-29E1-D05B-1155B9CBAD8B}"/>
              </a:ext>
            </a:extLst>
          </p:cNvPr>
          <p:cNvPicPr>
            <a:picLocks noChangeAspect="1"/>
          </p:cNvPicPr>
          <p:nvPr/>
        </p:nvPicPr>
        <p:blipFill>
          <a:blip r:embed="rId13"/>
          <a:stretch>
            <a:fillRect/>
          </a:stretch>
        </p:blipFill>
        <p:spPr>
          <a:xfrm>
            <a:off x="6813773" y="2381265"/>
            <a:ext cx="1691335" cy="199491"/>
          </a:xfrm>
          <a:prstGeom prst="rect">
            <a:avLst/>
          </a:prstGeom>
        </p:spPr>
      </p:pic>
      <p:pic>
        <p:nvPicPr>
          <p:cNvPr id="70" name="Image 69">
            <a:extLst>
              <a:ext uri="{FF2B5EF4-FFF2-40B4-BE49-F238E27FC236}">
                <a16:creationId xmlns:a16="http://schemas.microsoft.com/office/drawing/2014/main" id="{6DD89CC6-F5D2-13A5-880C-E49AF87B60DE}"/>
              </a:ext>
            </a:extLst>
          </p:cNvPr>
          <p:cNvPicPr>
            <a:picLocks noChangeAspect="1"/>
          </p:cNvPicPr>
          <p:nvPr/>
        </p:nvPicPr>
        <p:blipFill>
          <a:blip r:embed="rId14"/>
          <a:stretch>
            <a:fillRect/>
          </a:stretch>
        </p:blipFill>
        <p:spPr>
          <a:xfrm>
            <a:off x="6305668" y="2649147"/>
            <a:ext cx="3670848" cy="301228"/>
          </a:xfrm>
          <a:prstGeom prst="rect">
            <a:avLst/>
          </a:prstGeom>
        </p:spPr>
      </p:pic>
      <p:pic>
        <p:nvPicPr>
          <p:cNvPr id="74" name="Image 73">
            <a:extLst>
              <a:ext uri="{FF2B5EF4-FFF2-40B4-BE49-F238E27FC236}">
                <a16:creationId xmlns:a16="http://schemas.microsoft.com/office/drawing/2014/main" id="{4429C7B4-1746-4113-A0F9-F30A70D764AA}"/>
              </a:ext>
            </a:extLst>
          </p:cNvPr>
          <p:cNvPicPr>
            <a:picLocks noChangeAspect="1"/>
          </p:cNvPicPr>
          <p:nvPr/>
        </p:nvPicPr>
        <p:blipFill>
          <a:blip r:embed="rId15"/>
          <a:stretch>
            <a:fillRect/>
          </a:stretch>
        </p:blipFill>
        <p:spPr>
          <a:xfrm>
            <a:off x="6481432" y="3021346"/>
            <a:ext cx="1565442" cy="848369"/>
          </a:xfrm>
          <a:prstGeom prst="rect">
            <a:avLst/>
          </a:prstGeom>
        </p:spPr>
      </p:pic>
      <p:pic>
        <p:nvPicPr>
          <p:cNvPr id="76" name="Image 75">
            <a:extLst>
              <a:ext uri="{FF2B5EF4-FFF2-40B4-BE49-F238E27FC236}">
                <a16:creationId xmlns:a16="http://schemas.microsoft.com/office/drawing/2014/main" id="{85515946-C6A9-0D66-BA3A-2AB1DD8782F1}"/>
              </a:ext>
            </a:extLst>
          </p:cNvPr>
          <p:cNvPicPr>
            <a:picLocks noChangeAspect="1"/>
          </p:cNvPicPr>
          <p:nvPr/>
        </p:nvPicPr>
        <p:blipFill>
          <a:blip r:embed="rId16"/>
          <a:stretch>
            <a:fillRect/>
          </a:stretch>
        </p:blipFill>
        <p:spPr>
          <a:xfrm>
            <a:off x="6331812" y="4063441"/>
            <a:ext cx="3066186" cy="190405"/>
          </a:xfrm>
          <a:prstGeom prst="rect">
            <a:avLst/>
          </a:prstGeom>
        </p:spPr>
      </p:pic>
      <p:pic>
        <p:nvPicPr>
          <p:cNvPr id="78" name="Image 77">
            <a:extLst>
              <a:ext uri="{FF2B5EF4-FFF2-40B4-BE49-F238E27FC236}">
                <a16:creationId xmlns:a16="http://schemas.microsoft.com/office/drawing/2014/main" id="{3F635766-D4DA-0713-AC69-A6B8103A87E7}"/>
              </a:ext>
            </a:extLst>
          </p:cNvPr>
          <p:cNvPicPr>
            <a:picLocks noChangeAspect="1"/>
          </p:cNvPicPr>
          <p:nvPr/>
        </p:nvPicPr>
        <p:blipFill rotWithShape="1">
          <a:blip r:embed="rId17"/>
          <a:srcRect t="20882"/>
          <a:stretch/>
        </p:blipFill>
        <p:spPr>
          <a:xfrm>
            <a:off x="8481269" y="4526485"/>
            <a:ext cx="2314748" cy="1331859"/>
          </a:xfrm>
          <a:prstGeom prst="rect">
            <a:avLst/>
          </a:prstGeom>
        </p:spPr>
      </p:pic>
      <p:pic>
        <p:nvPicPr>
          <p:cNvPr id="82" name="Image 81">
            <a:extLst>
              <a:ext uri="{FF2B5EF4-FFF2-40B4-BE49-F238E27FC236}">
                <a16:creationId xmlns:a16="http://schemas.microsoft.com/office/drawing/2014/main" id="{16CDCD05-868B-4865-5DBE-3BB26C370BFB}"/>
              </a:ext>
            </a:extLst>
          </p:cNvPr>
          <p:cNvPicPr>
            <a:picLocks noChangeAspect="1"/>
          </p:cNvPicPr>
          <p:nvPr/>
        </p:nvPicPr>
        <p:blipFill rotWithShape="1">
          <a:blip r:embed="rId18"/>
          <a:srcRect t="14165"/>
          <a:stretch/>
        </p:blipFill>
        <p:spPr>
          <a:xfrm>
            <a:off x="6107318" y="4516224"/>
            <a:ext cx="2267002" cy="1371501"/>
          </a:xfrm>
          <a:prstGeom prst="rect">
            <a:avLst/>
          </a:prstGeom>
        </p:spPr>
      </p:pic>
      <p:pic>
        <p:nvPicPr>
          <p:cNvPr id="84" name="Image 83">
            <a:extLst>
              <a:ext uri="{FF2B5EF4-FFF2-40B4-BE49-F238E27FC236}">
                <a16:creationId xmlns:a16="http://schemas.microsoft.com/office/drawing/2014/main" id="{23F0F645-BF3B-C4AF-D688-0A1A5F19A130}"/>
              </a:ext>
            </a:extLst>
          </p:cNvPr>
          <p:cNvPicPr>
            <a:picLocks noChangeAspect="1"/>
          </p:cNvPicPr>
          <p:nvPr/>
        </p:nvPicPr>
        <p:blipFill>
          <a:blip r:embed="rId19"/>
          <a:stretch>
            <a:fillRect/>
          </a:stretch>
        </p:blipFill>
        <p:spPr>
          <a:xfrm rot="10800000" flipV="1">
            <a:off x="7533705" y="6124527"/>
            <a:ext cx="1864293" cy="551618"/>
          </a:xfrm>
          <a:prstGeom prst="rect">
            <a:avLst/>
          </a:prstGeom>
        </p:spPr>
      </p:pic>
      <p:pic>
        <p:nvPicPr>
          <p:cNvPr id="86" name="Image 85">
            <a:extLst>
              <a:ext uri="{FF2B5EF4-FFF2-40B4-BE49-F238E27FC236}">
                <a16:creationId xmlns:a16="http://schemas.microsoft.com/office/drawing/2014/main" id="{F720C845-15B9-71ED-5DE7-E3860E9999D1}"/>
              </a:ext>
            </a:extLst>
          </p:cNvPr>
          <p:cNvPicPr>
            <a:picLocks noChangeAspect="1"/>
          </p:cNvPicPr>
          <p:nvPr/>
        </p:nvPicPr>
        <p:blipFill>
          <a:blip r:embed="rId20"/>
          <a:stretch>
            <a:fillRect/>
          </a:stretch>
        </p:blipFill>
        <p:spPr>
          <a:xfrm>
            <a:off x="10958988" y="4063441"/>
            <a:ext cx="1133983" cy="103883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23990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Optimisation des images </a:t>
            </a:r>
          </a:p>
        </p:txBody>
      </p:sp>
      <p:pic>
        <p:nvPicPr>
          <p:cNvPr id="6" name="Image 5">
            <a:extLst>
              <a:ext uri="{FF2B5EF4-FFF2-40B4-BE49-F238E27FC236}">
                <a16:creationId xmlns:a16="http://schemas.microsoft.com/office/drawing/2014/main" id="{E548092B-243D-1423-77B6-9F20CC652043}"/>
              </a:ext>
            </a:extLst>
          </p:cNvPr>
          <p:cNvPicPr>
            <a:picLocks noChangeAspect="1"/>
          </p:cNvPicPr>
          <p:nvPr/>
        </p:nvPicPr>
        <p:blipFill>
          <a:blip r:embed="rId2"/>
          <a:stretch>
            <a:fillRect/>
          </a:stretch>
        </p:blipFill>
        <p:spPr>
          <a:xfrm>
            <a:off x="198085" y="1962196"/>
            <a:ext cx="2647328" cy="4452051"/>
          </a:xfrm>
          <a:prstGeom prst="rect">
            <a:avLst/>
          </a:prstGeom>
          <a:effectLst>
            <a:outerShdw blurRad="63500" sx="102000" sy="102000" algn="ctr" rotWithShape="0">
              <a:prstClr val="black">
                <a:alpha val="40000"/>
              </a:prstClr>
            </a:outerShdw>
          </a:effectLst>
        </p:spPr>
      </p:pic>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a:t>
            </a:r>
          </a:p>
        </p:txBody>
      </p:sp>
      <p:sp>
        <p:nvSpPr>
          <p:cNvPr id="8" name="ZoneTexte 7">
            <a:extLst>
              <a:ext uri="{FF2B5EF4-FFF2-40B4-BE49-F238E27FC236}">
                <a16:creationId xmlns:a16="http://schemas.microsoft.com/office/drawing/2014/main" id="{231C4DA3-2EE1-9462-D37E-4C8DAE227CE2}"/>
              </a:ext>
            </a:extLst>
          </p:cNvPr>
          <p:cNvSpPr txBox="1"/>
          <p:nvPr/>
        </p:nvSpPr>
        <p:spPr>
          <a:xfrm>
            <a:off x="468367" y="1460133"/>
            <a:ext cx="1978427" cy="276999"/>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0" y="754312"/>
            <a:ext cx="12192000" cy="276999"/>
          </a:xfrm>
          <a:prstGeom prst="rect">
            <a:avLst/>
          </a:prstGeom>
          <a:noFill/>
        </p:spPr>
        <p:txBody>
          <a:bodyPr wrap="square" rtlCol="0">
            <a:spAutoFit/>
          </a:bodyPr>
          <a:lstStyle/>
          <a:p>
            <a:pPr algn="ctr"/>
            <a:r>
              <a:rPr lang="fr-FR" sz="1200" dirty="0"/>
              <a:t>L’utilisation de format de compression </a:t>
            </a:r>
            <a:r>
              <a:rPr lang="fr-FR" sz="1200" dirty="0" err="1"/>
              <a:t>next-gen</a:t>
            </a:r>
            <a:r>
              <a:rPr lang="fr-FR" sz="1200" dirty="0"/>
              <a:t> a une incidence sur les performances du site et de son référencement.</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9558323" y="1460133"/>
            <a:ext cx="2069926" cy="276999"/>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Nouvel indice de performance</a:t>
            </a:r>
          </a:p>
        </p:txBody>
      </p:sp>
      <p:pic>
        <p:nvPicPr>
          <p:cNvPr id="19" name="Image 18">
            <a:extLst>
              <a:ext uri="{FF2B5EF4-FFF2-40B4-BE49-F238E27FC236}">
                <a16:creationId xmlns:a16="http://schemas.microsoft.com/office/drawing/2014/main" id="{D3728857-027D-6CF5-18E4-6C7854BF8399}"/>
              </a:ext>
            </a:extLst>
          </p:cNvPr>
          <p:cNvPicPr>
            <a:picLocks noChangeAspect="1"/>
          </p:cNvPicPr>
          <p:nvPr/>
        </p:nvPicPr>
        <p:blipFill rotWithShape="1">
          <a:blip r:embed="rId3"/>
          <a:srcRect/>
          <a:stretch/>
        </p:blipFill>
        <p:spPr>
          <a:xfrm>
            <a:off x="6484071" y="2508058"/>
            <a:ext cx="2429878" cy="2913955"/>
          </a:xfrm>
          <a:prstGeom prst="rect">
            <a:avLst/>
          </a:prstGeom>
        </p:spPr>
      </p:pic>
      <p:pic>
        <p:nvPicPr>
          <p:cNvPr id="23" name="Image 22">
            <a:extLst>
              <a:ext uri="{FF2B5EF4-FFF2-40B4-BE49-F238E27FC236}">
                <a16:creationId xmlns:a16="http://schemas.microsoft.com/office/drawing/2014/main" id="{B4E30531-2AEC-5307-AC0E-E4B388ED0C44}"/>
              </a:ext>
            </a:extLst>
          </p:cNvPr>
          <p:cNvPicPr>
            <a:picLocks noChangeAspect="1"/>
          </p:cNvPicPr>
          <p:nvPr/>
        </p:nvPicPr>
        <p:blipFill rotWithShape="1">
          <a:blip r:embed="rId4"/>
          <a:srcRect r="18174"/>
          <a:stretch/>
        </p:blipFill>
        <p:spPr>
          <a:xfrm>
            <a:off x="9364682" y="1962196"/>
            <a:ext cx="2617629" cy="4452050"/>
          </a:xfrm>
          <a:prstGeom prst="rect">
            <a:avLst/>
          </a:prstGeom>
          <a:effectLst>
            <a:outerShdw blurRad="63500" sx="102000" sy="102000" algn="ctr" rotWithShape="0">
              <a:prstClr val="black">
                <a:alpha val="40000"/>
              </a:prstClr>
            </a:outerShdw>
          </a:effectLst>
        </p:spPr>
      </p:pic>
      <p:pic>
        <p:nvPicPr>
          <p:cNvPr id="28" name="Image 27">
            <a:extLst>
              <a:ext uri="{FF2B5EF4-FFF2-40B4-BE49-F238E27FC236}">
                <a16:creationId xmlns:a16="http://schemas.microsoft.com/office/drawing/2014/main" id="{E7B5B3B8-708B-90D7-C9DE-74D39B0A05D5}"/>
              </a:ext>
            </a:extLst>
          </p:cNvPr>
          <p:cNvPicPr>
            <a:picLocks noChangeAspect="1"/>
          </p:cNvPicPr>
          <p:nvPr/>
        </p:nvPicPr>
        <p:blipFill>
          <a:blip r:embed="rId5"/>
          <a:stretch>
            <a:fillRect/>
          </a:stretch>
        </p:blipFill>
        <p:spPr>
          <a:xfrm>
            <a:off x="3307734" y="2508057"/>
            <a:ext cx="2312717" cy="3339070"/>
          </a:xfrm>
          <a:prstGeom prst="rect">
            <a:avLst/>
          </a:prstGeom>
        </p:spPr>
      </p:pic>
      <p:pic>
        <p:nvPicPr>
          <p:cNvPr id="30" name="Image 29">
            <a:extLst>
              <a:ext uri="{FF2B5EF4-FFF2-40B4-BE49-F238E27FC236}">
                <a16:creationId xmlns:a16="http://schemas.microsoft.com/office/drawing/2014/main" id="{CB36C6C4-F536-361D-5EAF-0B2E6AF031C2}"/>
              </a:ext>
            </a:extLst>
          </p:cNvPr>
          <p:cNvPicPr>
            <a:picLocks noChangeAspect="1"/>
          </p:cNvPicPr>
          <p:nvPr/>
        </p:nvPicPr>
        <p:blipFill>
          <a:blip r:embed="rId6"/>
          <a:stretch>
            <a:fillRect/>
          </a:stretch>
        </p:blipFill>
        <p:spPr>
          <a:xfrm>
            <a:off x="6516155" y="5957266"/>
            <a:ext cx="2309002" cy="352082"/>
          </a:xfrm>
          <a:prstGeom prst="rect">
            <a:avLst/>
          </a:prstGeom>
        </p:spPr>
      </p:pic>
      <p:sp>
        <p:nvSpPr>
          <p:cNvPr id="32" name="Rectangle 31">
            <a:extLst>
              <a:ext uri="{FF2B5EF4-FFF2-40B4-BE49-F238E27FC236}">
                <a16:creationId xmlns:a16="http://schemas.microsoft.com/office/drawing/2014/main" id="{E87445C3-CA42-3ACB-2A95-D44AFE635827}"/>
              </a:ext>
            </a:extLst>
          </p:cNvPr>
          <p:cNvSpPr/>
          <p:nvPr/>
        </p:nvSpPr>
        <p:spPr>
          <a:xfrm>
            <a:off x="3020644" y="1957409"/>
            <a:ext cx="6155440" cy="445205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endCxn id="15" idx="1"/>
          </p:cNvCxnSpPr>
          <p:nvPr/>
        </p:nvCxnSpPr>
        <p:spPr>
          <a:xfrm>
            <a:off x="2446794" y="1598632"/>
            <a:ext cx="711152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Image 35">
            <a:extLst>
              <a:ext uri="{FF2B5EF4-FFF2-40B4-BE49-F238E27FC236}">
                <a16:creationId xmlns:a16="http://schemas.microsoft.com/office/drawing/2014/main" id="{D6E9000E-B626-BAD9-2850-654D7153D412}"/>
              </a:ext>
            </a:extLst>
          </p:cNvPr>
          <p:cNvPicPr>
            <a:picLocks noChangeAspect="1"/>
          </p:cNvPicPr>
          <p:nvPr/>
        </p:nvPicPr>
        <p:blipFill>
          <a:blip r:embed="rId7"/>
          <a:stretch>
            <a:fillRect/>
          </a:stretch>
        </p:blipFill>
        <p:spPr>
          <a:xfrm>
            <a:off x="3355873" y="5957265"/>
            <a:ext cx="2248524" cy="352082"/>
          </a:xfrm>
          <a:prstGeom prst="rect">
            <a:avLst/>
          </a:prstGeom>
        </p:spPr>
      </p:pic>
      <p:sp>
        <p:nvSpPr>
          <p:cNvPr id="13" name="ZoneTexte 12">
            <a:extLst>
              <a:ext uri="{FF2B5EF4-FFF2-40B4-BE49-F238E27FC236}">
                <a16:creationId xmlns:a16="http://schemas.microsoft.com/office/drawing/2014/main" id="{6CEC4485-E878-8165-7636-0CD29BAE5C9D}"/>
              </a:ext>
            </a:extLst>
          </p:cNvPr>
          <p:cNvSpPr txBox="1"/>
          <p:nvPr/>
        </p:nvSpPr>
        <p:spPr>
          <a:xfrm>
            <a:off x="5599165" y="1460133"/>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cxnSp>
        <p:nvCxnSpPr>
          <p:cNvPr id="39" name="Connecteur droit 38">
            <a:extLst>
              <a:ext uri="{FF2B5EF4-FFF2-40B4-BE49-F238E27FC236}">
                <a16:creationId xmlns:a16="http://schemas.microsoft.com/office/drawing/2014/main" id="{780747E3-7747-2408-5B82-1476D10C3288}"/>
              </a:ext>
            </a:extLst>
          </p:cNvPr>
          <p:cNvCxnSpPr>
            <a:stCxn id="32" idx="0"/>
            <a:endCxn id="32" idx="2"/>
          </p:cNvCxnSpPr>
          <p:nvPr/>
        </p:nvCxnSpPr>
        <p:spPr>
          <a:xfrm>
            <a:off x="6098364" y="1957409"/>
            <a:ext cx="0" cy="445205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C1CC60C-F4E1-E1DE-BD7D-8D93E7C89F21}"/>
              </a:ext>
            </a:extLst>
          </p:cNvPr>
          <p:cNvSpPr txBox="1"/>
          <p:nvPr/>
        </p:nvSpPr>
        <p:spPr>
          <a:xfrm>
            <a:off x="4213075" y="1978954"/>
            <a:ext cx="534121" cy="276999"/>
          </a:xfrm>
          <a:prstGeom prst="rect">
            <a:avLst/>
          </a:prstGeom>
          <a:noFill/>
        </p:spPr>
        <p:txBody>
          <a:bodyPr wrap="none" rtlCol="0">
            <a:spAutoFit/>
          </a:bodyPr>
          <a:lstStyle/>
          <a:p>
            <a:r>
              <a:rPr lang="fr-FR" sz="1200" dirty="0"/>
              <a:t>Initial</a:t>
            </a:r>
          </a:p>
        </p:txBody>
      </p:sp>
      <p:sp>
        <p:nvSpPr>
          <p:cNvPr id="41" name="ZoneTexte 40">
            <a:extLst>
              <a:ext uri="{FF2B5EF4-FFF2-40B4-BE49-F238E27FC236}">
                <a16:creationId xmlns:a16="http://schemas.microsoft.com/office/drawing/2014/main" id="{3A26953B-CE3F-3779-389C-2F1ECAE6FC26}"/>
              </a:ext>
            </a:extLst>
          </p:cNvPr>
          <p:cNvSpPr txBox="1"/>
          <p:nvPr/>
        </p:nvSpPr>
        <p:spPr>
          <a:xfrm>
            <a:off x="7491715" y="1972804"/>
            <a:ext cx="479618" cy="276999"/>
          </a:xfrm>
          <a:prstGeom prst="rect">
            <a:avLst/>
          </a:prstGeom>
          <a:noFill/>
        </p:spPr>
        <p:txBody>
          <a:bodyPr wrap="none" rtlCol="0">
            <a:spAutoFit/>
          </a:bodyPr>
          <a:lstStyle/>
          <a:p>
            <a:r>
              <a:rPr lang="fr-FR" sz="1200" dirty="0"/>
              <a:t>Final</a:t>
            </a:r>
          </a:p>
        </p:txBody>
      </p:sp>
    </p:spTree>
    <p:extLst>
      <p:ext uri="{BB962C8B-B14F-4D97-AF65-F5344CB8AC3E}">
        <p14:creationId xmlns:p14="http://schemas.microsoft.com/office/powerpoint/2010/main" val="1702947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Amélioration des balises </a:t>
            </a:r>
            <a:r>
              <a:rPr lang="fr-FR" b="1" dirty="0" err="1"/>
              <a:t>meta</a:t>
            </a:r>
            <a:r>
              <a:rPr lang="fr-FR" b="1" dirty="0"/>
              <a:t> </a:t>
            </a:r>
            <a:r>
              <a:rPr lang="fr-FR" b="1" dirty="0" err="1"/>
              <a:t>title</a:t>
            </a:r>
            <a:r>
              <a:rPr lang="fr-FR" b="1" dirty="0"/>
              <a:t> et description</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a:t>
            </a:r>
          </a:p>
        </p:txBody>
      </p:sp>
      <p:sp>
        <p:nvSpPr>
          <p:cNvPr id="8" name="ZoneTexte 7">
            <a:extLst>
              <a:ext uri="{FF2B5EF4-FFF2-40B4-BE49-F238E27FC236}">
                <a16:creationId xmlns:a16="http://schemas.microsoft.com/office/drawing/2014/main" id="{231C4DA3-2EE1-9462-D37E-4C8DAE227CE2}"/>
              </a:ext>
            </a:extLst>
          </p:cNvPr>
          <p:cNvSpPr txBox="1"/>
          <p:nvPr/>
        </p:nvSpPr>
        <p:spPr>
          <a:xfrm>
            <a:off x="468367" y="2398590"/>
            <a:ext cx="1978427" cy="276999"/>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3" y="1172665"/>
            <a:ext cx="9857874" cy="461665"/>
          </a:xfrm>
          <a:prstGeom prst="rect">
            <a:avLst/>
          </a:prstGeom>
          <a:noFill/>
        </p:spPr>
        <p:txBody>
          <a:bodyPr wrap="square" rtlCol="0">
            <a:spAutoFit/>
          </a:bodyPr>
          <a:lstStyle/>
          <a:p>
            <a:pPr algn="ctr"/>
            <a:r>
              <a:rPr lang="fr-FR" sz="1200" dirty="0"/>
              <a:t>Ajout d’un titre de page unique et descriptif et suppression de la balise méta keyword qui est inutile. Actuellement vide, la balise méta description agit directement sur le pourcentage de clics.</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9558323" y="2398590"/>
            <a:ext cx="2069926" cy="276999"/>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Nouvel indice de performance</a:t>
            </a:r>
          </a:p>
        </p:txBody>
      </p:sp>
      <p:sp>
        <p:nvSpPr>
          <p:cNvPr id="32" name="Rectangle 31">
            <a:extLst>
              <a:ext uri="{FF2B5EF4-FFF2-40B4-BE49-F238E27FC236}">
                <a16:creationId xmlns:a16="http://schemas.microsoft.com/office/drawing/2014/main" id="{E87445C3-CA42-3ACB-2A95-D44AFE635827}"/>
              </a:ext>
            </a:extLst>
          </p:cNvPr>
          <p:cNvSpPr/>
          <p:nvPr/>
        </p:nvSpPr>
        <p:spPr>
          <a:xfrm>
            <a:off x="3020644" y="3224730"/>
            <a:ext cx="6155440" cy="145619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endCxn id="15" idx="1"/>
          </p:cNvCxnSpPr>
          <p:nvPr/>
        </p:nvCxnSpPr>
        <p:spPr>
          <a:xfrm>
            <a:off x="2446794" y="2537089"/>
            <a:ext cx="711152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2398590"/>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cxnSp>
        <p:nvCxnSpPr>
          <p:cNvPr id="39" name="Connecteur droit 38">
            <a:extLst>
              <a:ext uri="{FF2B5EF4-FFF2-40B4-BE49-F238E27FC236}">
                <a16:creationId xmlns:a16="http://schemas.microsoft.com/office/drawing/2014/main" id="{780747E3-7747-2408-5B82-1476D10C3288}"/>
              </a:ext>
            </a:extLst>
          </p:cNvPr>
          <p:cNvCxnSpPr>
            <a:cxnSpLocks/>
            <a:stCxn id="32" idx="0"/>
            <a:endCxn id="32" idx="2"/>
          </p:cNvCxnSpPr>
          <p:nvPr/>
        </p:nvCxnSpPr>
        <p:spPr>
          <a:xfrm>
            <a:off x="6098364" y="3224730"/>
            <a:ext cx="0" cy="1456196"/>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C1CC60C-F4E1-E1DE-BD7D-8D93E7C89F21}"/>
              </a:ext>
            </a:extLst>
          </p:cNvPr>
          <p:cNvSpPr txBox="1"/>
          <p:nvPr/>
        </p:nvSpPr>
        <p:spPr>
          <a:xfrm>
            <a:off x="4213075" y="3246274"/>
            <a:ext cx="534121" cy="276999"/>
          </a:xfrm>
          <a:prstGeom prst="rect">
            <a:avLst/>
          </a:prstGeom>
          <a:noFill/>
        </p:spPr>
        <p:txBody>
          <a:bodyPr wrap="none" rtlCol="0">
            <a:spAutoFit/>
          </a:bodyPr>
          <a:lstStyle/>
          <a:p>
            <a:r>
              <a:rPr lang="fr-FR" sz="1200" dirty="0"/>
              <a:t>Initial</a:t>
            </a:r>
          </a:p>
        </p:txBody>
      </p:sp>
      <p:sp>
        <p:nvSpPr>
          <p:cNvPr id="41" name="ZoneTexte 40">
            <a:extLst>
              <a:ext uri="{FF2B5EF4-FFF2-40B4-BE49-F238E27FC236}">
                <a16:creationId xmlns:a16="http://schemas.microsoft.com/office/drawing/2014/main" id="{3A26953B-CE3F-3779-389C-2F1ECAE6FC26}"/>
              </a:ext>
            </a:extLst>
          </p:cNvPr>
          <p:cNvSpPr txBox="1"/>
          <p:nvPr/>
        </p:nvSpPr>
        <p:spPr>
          <a:xfrm>
            <a:off x="7491715" y="3240124"/>
            <a:ext cx="479618" cy="276999"/>
          </a:xfrm>
          <a:prstGeom prst="rect">
            <a:avLst/>
          </a:prstGeom>
          <a:noFill/>
        </p:spPr>
        <p:txBody>
          <a:bodyPr wrap="none" rtlCol="0">
            <a:spAutoFit/>
          </a:bodyPr>
          <a:lstStyle/>
          <a:p>
            <a:r>
              <a:rPr lang="fr-FR" sz="1200" dirty="0"/>
              <a:t>Final</a:t>
            </a:r>
          </a:p>
        </p:txBody>
      </p:sp>
      <p:pic>
        <p:nvPicPr>
          <p:cNvPr id="2" name="Image 1">
            <a:extLst>
              <a:ext uri="{FF2B5EF4-FFF2-40B4-BE49-F238E27FC236}">
                <a16:creationId xmlns:a16="http://schemas.microsoft.com/office/drawing/2014/main" id="{32EA416C-53A6-EAA5-796B-10A2359D393C}"/>
              </a:ext>
            </a:extLst>
          </p:cNvPr>
          <p:cNvPicPr>
            <a:picLocks noChangeAspect="1"/>
          </p:cNvPicPr>
          <p:nvPr/>
        </p:nvPicPr>
        <p:blipFill rotWithShape="1">
          <a:blip r:embed="rId3"/>
          <a:srcRect l="40323" t="-813" r="40984" b="78295"/>
          <a:stretch/>
        </p:blipFill>
        <p:spPr>
          <a:xfrm>
            <a:off x="1034715" y="5357084"/>
            <a:ext cx="864678" cy="1061042"/>
          </a:xfrm>
          <a:prstGeom prst="rect">
            <a:avLst/>
          </a:prstGeom>
          <a:effectLst>
            <a:outerShdw blurRad="63500" sx="102000" sy="102000" algn="ctr" rotWithShape="0">
              <a:prstClr val="black">
                <a:alpha val="40000"/>
              </a:prstClr>
            </a:outerShdw>
          </a:effectLst>
        </p:spPr>
      </p:pic>
      <p:pic>
        <p:nvPicPr>
          <p:cNvPr id="3" name="Image 2">
            <a:extLst>
              <a:ext uri="{FF2B5EF4-FFF2-40B4-BE49-F238E27FC236}">
                <a16:creationId xmlns:a16="http://schemas.microsoft.com/office/drawing/2014/main" id="{CCD1A038-60BD-4276-7A9C-DB0A83D8A09E}"/>
              </a:ext>
            </a:extLst>
          </p:cNvPr>
          <p:cNvPicPr>
            <a:picLocks noChangeAspect="1"/>
          </p:cNvPicPr>
          <p:nvPr/>
        </p:nvPicPr>
        <p:blipFill rotWithShape="1">
          <a:blip r:embed="rId4"/>
          <a:srcRect l="40515" t="559" r="40687" b="69155"/>
          <a:stretch/>
        </p:blipFill>
        <p:spPr>
          <a:xfrm>
            <a:off x="10040302" y="3389104"/>
            <a:ext cx="864678" cy="1022404"/>
          </a:xfrm>
          <a:prstGeom prst="rect">
            <a:avLst/>
          </a:prstGeom>
          <a:effectLst>
            <a:outerShdw blurRad="63500" sx="102000" sy="102000" algn="ctr" rotWithShape="0">
              <a:prstClr val="black">
                <a:alpha val="40000"/>
              </a:prstClr>
            </a:outerShdw>
          </a:effectLst>
        </p:spPr>
      </p:pic>
      <p:pic>
        <p:nvPicPr>
          <p:cNvPr id="10" name="Image 9">
            <a:extLst>
              <a:ext uri="{FF2B5EF4-FFF2-40B4-BE49-F238E27FC236}">
                <a16:creationId xmlns:a16="http://schemas.microsoft.com/office/drawing/2014/main" id="{638781A5-DFC2-D8C2-1519-66B11851B178}"/>
              </a:ext>
            </a:extLst>
          </p:cNvPr>
          <p:cNvPicPr>
            <a:picLocks noChangeAspect="1"/>
          </p:cNvPicPr>
          <p:nvPr/>
        </p:nvPicPr>
        <p:blipFill rotWithShape="1">
          <a:blip r:embed="rId5"/>
          <a:srcRect t="15558" b="35049"/>
          <a:stretch/>
        </p:blipFill>
        <p:spPr>
          <a:xfrm>
            <a:off x="3081558" y="3839064"/>
            <a:ext cx="2921000" cy="435971"/>
          </a:xfrm>
          <a:prstGeom prst="rect">
            <a:avLst/>
          </a:prstGeom>
        </p:spPr>
      </p:pic>
      <p:sp>
        <p:nvSpPr>
          <p:cNvPr id="17" name="ZoneTexte 16">
            <a:extLst>
              <a:ext uri="{FF2B5EF4-FFF2-40B4-BE49-F238E27FC236}">
                <a16:creationId xmlns:a16="http://schemas.microsoft.com/office/drawing/2014/main" id="{D9CD2188-4458-EDAF-C3BB-0406064B25B1}"/>
              </a:ext>
            </a:extLst>
          </p:cNvPr>
          <p:cNvSpPr txBox="1"/>
          <p:nvPr/>
        </p:nvSpPr>
        <p:spPr>
          <a:xfrm>
            <a:off x="-1606462" y="2804142"/>
            <a:ext cx="6128084" cy="369332"/>
          </a:xfrm>
          <a:prstGeom prst="rect">
            <a:avLst/>
          </a:prstGeom>
          <a:noFill/>
        </p:spPr>
        <p:txBody>
          <a:bodyPr wrap="square">
            <a:spAutoFit/>
          </a:bodyPr>
          <a:lstStyle/>
          <a:p>
            <a:pPr algn="ctr"/>
            <a:r>
              <a:rPr lang="fr-FR" b="1" dirty="0" err="1">
                <a:solidFill>
                  <a:srgbClr val="FF0000"/>
                </a:solidFill>
              </a:rPr>
              <a:t>index.html</a:t>
            </a:r>
            <a:endParaRPr lang="fr-FR" dirty="0"/>
          </a:p>
        </p:txBody>
      </p:sp>
      <p:sp>
        <p:nvSpPr>
          <p:cNvPr id="18" name="Rectangle 17">
            <a:extLst>
              <a:ext uri="{FF2B5EF4-FFF2-40B4-BE49-F238E27FC236}">
                <a16:creationId xmlns:a16="http://schemas.microsoft.com/office/drawing/2014/main" id="{8693F1C6-3B7E-308F-CAB8-DF87B9DC4429}"/>
              </a:ext>
            </a:extLst>
          </p:cNvPr>
          <p:cNvSpPr/>
          <p:nvPr/>
        </p:nvSpPr>
        <p:spPr>
          <a:xfrm>
            <a:off x="3020644" y="5195858"/>
            <a:ext cx="6155440" cy="145619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560F92C3-8494-13F7-A4D6-65C3C206D5BA}"/>
              </a:ext>
            </a:extLst>
          </p:cNvPr>
          <p:cNvSpPr txBox="1"/>
          <p:nvPr/>
        </p:nvSpPr>
        <p:spPr>
          <a:xfrm>
            <a:off x="4213075" y="5217402"/>
            <a:ext cx="534121" cy="276999"/>
          </a:xfrm>
          <a:prstGeom prst="rect">
            <a:avLst/>
          </a:prstGeom>
          <a:noFill/>
        </p:spPr>
        <p:txBody>
          <a:bodyPr wrap="none" rtlCol="0">
            <a:spAutoFit/>
          </a:bodyPr>
          <a:lstStyle/>
          <a:p>
            <a:r>
              <a:rPr lang="fr-FR" sz="1200" dirty="0"/>
              <a:t>Initial</a:t>
            </a:r>
          </a:p>
        </p:txBody>
      </p:sp>
      <p:sp>
        <p:nvSpPr>
          <p:cNvPr id="21" name="ZoneTexte 20">
            <a:extLst>
              <a:ext uri="{FF2B5EF4-FFF2-40B4-BE49-F238E27FC236}">
                <a16:creationId xmlns:a16="http://schemas.microsoft.com/office/drawing/2014/main" id="{126A797E-3767-8BBB-7471-B460D8818274}"/>
              </a:ext>
            </a:extLst>
          </p:cNvPr>
          <p:cNvSpPr txBox="1"/>
          <p:nvPr/>
        </p:nvSpPr>
        <p:spPr>
          <a:xfrm>
            <a:off x="7491715" y="5211252"/>
            <a:ext cx="479618" cy="276999"/>
          </a:xfrm>
          <a:prstGeom prst="rect">
            <a:avLst/>
          </a:prstGeom>
          <a:noFill/>
        </p:spPr>
        <p:txBody>
          <a:bodyPr wrap="none" rtlCol="0">
            <a:spAutoFit/>
          </a:bodyPr>
          <a:lstStyle/>
          <a:p>
            <a:r>
              <a:rPr lang="fr-FR" sz="1200" dirty="0"/>
              <a:t>Final</a:t>
            </a:r>
          </a:p>
        </p:txBody>
      </p:sp>
      <p:pic>
        <p:nvPicPr>
          <p:cNvPr id="26" name="Image 25">
            <a:extLst>
              <a:ext uri="{FF2B5EF4-FFF2-40B4-BE49-F238E27FC236}">
                <a16:creationId xmlns:a16="http://schemas.microsoft.com/office/drawing/2014/main" id="{FC89088A-4527-1B74-1224-A669D3DB5501}"/>
              </a:ext>
            </a:extLst>
          </p:cNvPr>
          <p:cNvPicPr>
            <a:picLocks noChangeAspect="1"/>
          </p:cNvPicPr>
          <p:nvPr/>
        </p:nvPicPr>
        <p:blipFill rotWithShape="1">
          <a:blip r:embed="rId6"/>
          <a:srcRect t="13255" r="20657" b="17056"/>
          <a:stretch/>
        </p:blipFill>
        <p:spPr>
          <a:xfrm>
            <a:off x="6182650" y="5796091"/>
            <a:ext cx="2897622" cy="460330"/>
          </a:xfrm>
          <a:prstGeom prst="rect">
            <a:avLst/>
          </a:prstGeom>
        </p:spPr>
      </p:pic>
      <p:sp>
        <p:nvSpPr>
          <p:cNvPr id="27" name="ZoneTexte 26">
            <a:extLst>
              <a:ext uri="{FF2B5EF4-FFF2-40B4-BE49-F238E27FC236}">
                <a16:creationId xmlns:a16="http://schemas.microsoft.com/office/drawing/2014/main" id="{CA21AC7A-06C2-0632-9B13-3110AD3F3E3F}"/>
              </a:ext>
            </a:extLst>
          </p:cNvPr>
          <p:cNvSpPr txBox="1"/>
          <p:nvPr/>
        </p:nvSpPr>
        <p:spPr>
          <a:xfrm>
            <a:off x="-1727349" y="4814118"/>
            <a:ext cx="6128084" cy="369332"/>
          </a:xfrm>
          <a:prstGeom prst="rect">
            <a:avLst/>
          </a:prstGeom>
          <a:noFill/>
        </p:spPr>
        <p:txBody>
          <a:bodyPr wrap="square">
            <a:spAutoFit/>
          </a:bodyPr>
          <a:lstStyle/>
          <a:p>
            <a:pPr algn="ctr"/>
            <a:r>
              <a:rPr lang="fr-FR" b="1" dirty="0" err="1">
                <a:solidFill>
                  <a:srgbClr val="FF0000"/>
                </a:solidFill>
              </a:rPr>
              <a:t>contact.html</a:t>
            </a:r>
            <a:endParaRPr lang="fr-FR" dirty="0"/>
          </a:p>
        </p:txBody>
      </p:sp>
      <p:pic>
        <p:nvPicPr>
          <p:cNvPr id="31" name="Image 30">
            <a:extLst>
              <a:ext uri="{FF2B5EF4-FFF2-40B4-BE49-F238E27FC236}">
                <a16:creationId xmlns:a16="http://schemas.microsoft.com/office/drawing/2014/main" id="{82F1485A-5228-DFD8-BAF0-68029D27F56C}"/>
              </a:ext>
            </a:extLst>
          </p:cNvPr>
          <p:cNvPicPr>
            <a:picLocks noChangeAspect="1"/>
          </p:cNvPicPr>
          <p:nvPr/>
        </p:nvPicPr>
        <p:blipFill rotWithShape="1">
          <a:blip r:embed="rId7"/>
          <a:srcRect t="10695" b="1"/>
          <a:stretch/>
        </p:blipFill>
        <p:spPr>
          <a:xfrm>
            <a:off x="6194171" y="3829459"/>
            <a:ext cx="2897620" cy="455185"/>
          </a:xfrm>
          <a:prstGeom prst="rect">
            <a:avLst/>
          </a:prstGeom>
        </p:spPr>
      </p:pic>
      <p:pic>
        <p:nvPicPr>
          <p:cNvPr id="35" name="Image 34">
            <a:extLst>
              <a:ext uri="{FF2B5EF4-FFF2-40B4-BE49-F238E27FC236}">
                <a16:creationId xmlns:a16="http://schemas.microsoft.com/office/drawing/2014/main" id="{D7C94B25-EE26-C9D2-980F-413D2E204D99}"/>
              </a:ext>
            </a:extLst>
          </p:cNvPr>
          <p:cNvPicPr>
            <a:picLocks noChangeAspect="1"/>
          </p:cNvPicPr>
          <p:nvPr/>
        </p:nvPicPr>
        <p:blipFill>
          <a:blip r:embed="rId8"/>
          <a:stretch>
            <a:fillRect/>
          </a:stretch>
        </p:blipFill>
        <p:spPr>
          <a:xfrm>
            <a:off x="3148639" y="5839760"/>
            <a:ext cx="1752224" cy="219028"/>
          </a:xfrm>
          <a:prstGeom prst="rect">
            <a:avLst/>
          </a:prstGeom>
        </p:spPr>
      </p:pic>
      <p:cxnSp>
        <p:nvCxnSpPr>
          <p:cNvPr id="37" name="Connecteur droit 36">
            <a:extLst>
              <a:ext uri="{FF2B5EF4-FFF2-40B4-BE49-F238E27FC236}">
                <a16:creationId xmlns:a16="http://schemas.microsoft.com/office/drawing/2014/main" id="{F70B4F57-D23B-2CA1-7E57-90F8A8333895}"/>
              </a:ext>
            </a:extLst>
          </p:cNvPr>
          <p:cNvCxnSpPr>
            <a:cxnSpLocks/>
          </p:cNvCxnSpPr>
          <p:nvPr/>
        </p:nvCxnSpPr>
        <p:spPr>
          <a:xfrm>
            <a:off x="6096000" y="5211252"/>
            <a:ext cx="0" cy="1456196"/>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4" name="Image 43">
            <a:extLst>
              <a:ext uri="{FF2B5EF4-FFF2-40B4-BE49-F238E27FC236}">
                <a16:creationId xmlns:a16="http://schemas.microsoft.com/office/drawing/2014/main" id="{2E66E4C9-3FAD-F7F8-E33D-57472F53EB3A}"/>
              </a:ext>
            </a:extLst>
          </p:cNvPr>
          <p:cNvPicPr>
            <a:picLocks noChangeAspect="1"/>
          </p:cNvPicPr>
          <p:nvPr/>
        </p:nvPicPr>
        <p:blipFill rotWithShape="1">
          <a:blip r:embed="rId9"/>
          <a:srcRect l="37247" r="36550" b="39703"/>
          <a:stretch/>
        </p:blipFill>
        <p:spPr>
          <a:xfrm>
            <a:off x="1034715" y="3384969"/>
            <a:ext cx="864678" cy="1030674"/>
          </a:xfrm>
          <a:prstGeom prst="rect">
            <a:avLst/>
          </a:prstGeom>
          <a:effectLst>
            <a:outerShdw blurRad="63500" sx="102000" sy="102000" algn="ctr" rotWithShape="0">
              <a:prstClr val="black">
                <a:alpha val="40000"/>
              </a:prstClr>
            </a:outerShdw>
          </a:effectLst>
        </p:spPr>
      </p:pic>
      <p:pic>
        <p:nvPicPr>
          <p:cNvPr id="46" name="Image 45">
            <a:extLst>
              <a:ext uri="{FF2B5EF4-FFF2-40B4-BE49-F238E27FC236}">
                <a16:creationId xmlns:a16="http://schemas.microsoft.com/office/drawing/2014/main" id="{11B13EE6-0582-9836-0CCA-57B86D367CF1}"/>
              </a:ext>
            </a:extLst>
          </p:cNvPr>
          <p:cNvPicPr>
            <a:picLocks noChangeAspect="1"/>
          </p:cNvPicPr>
          <p:nvPr/>
        </p:nvPicPr>
        <p:blipFill rotWithShape="1">
          <a:blip r:embed="rId3"/>
          <a:srcRect l="40323" t="-813" r="40984" b="78295"/>
          <a:stretch/>
        </p:blipFill>
        <p:spPr>
          <a:xfrm>
            <a:off x="10043647" y="5357084"/>
            <a:ext cx="864678" cy="1061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30300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Optimisation des dépendances </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a:t>
            </a:r>
          </a:p>
        </p:txBody>
      </p:sp>
      <p:sp>
        <p:nvSpPr>
          <p:cNvPr id="8" name="ZoneTexte 7">
            <a:extLst>
              <a:ext uri="{FF2B5EF4-FFF2-40B4-BE49-F238E27FC236}">
                <a16:creationId xmlns:a16="http://schemas.microsoft.com/office/drawing/2014/main" id="{231C4DA3-2EE1-9462-D37E-4C8DAE227CE2}"/>
              </a:ext>
            </a:extLst>
          </p:cNvPr>
          <p:cNvSpPr txBox="1"/>
          <p:nvPr/>
        </p:nvSpPr>
        <p:spPr>
          <a:xfrm>
            <a:off x="468367" y="1460133"/>
            <a:ext cx="1978427" cy="276999"/>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0" y="754312"/>
            <a:ext cx="12192000" cy="461665"/>
          </a:xfrm>
          <a:prstGeom prst="rect">
            <a:avLst/>
          </a:prstGeom>
          <a:noFill/>
        </p:spPr>
        <p:txBody>
          <a:bodyPr wrap="square" rtlCol="0">
            <a:spAutoFit/>
          </a:bodyPr>
          <a:lstStyle/>
          <a:p>
            <a:pPr algn="ctr"/>
            <a:r>
              <a:rPr lang="fr-FR" sz="1200" dirty="0"/>
              <a:t>Minification des dépendances et </a:t>
            </a:r>
            <a:r>
              <a:rPr lang="fr-FR" sz="1200" dirty="0" err="1"/>
              <a:t>defer</a:t>
            </a:r>
            <a:r>
              <a:rPr lang="fr-FR" sz="1200" dirty="0"/>
              <a:t> des scripts pour améliorer les performances et le SEO.</a:t>
            </a:r>
          </a:p>
          <a:p>
            <a:pPr algn="ctr"/>
            <a:r>
              <a:rPr lang="fr-FR" sz="1200" dirty="0"/>
              <a:t>Report du chargement des polices (font-display: swap)</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9558323" y="1460133"/>
            <a:ext cx="2069926" cy="276999"/>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Nouvel indice de performance</a:t>
            </a:r>
          </a:p>
        </p:txBody>
      </p:sp>
      <p:sp>
        <p:nvSpPr>
          <p:cNvPr id="32" name="Rectangle 31">
            <a:extLst>
              <a:ext uri="{FF2B5EF4-FFF2-40B4-BE49-F238E27FC236}">
                <a16:creationId xmlns:a16="http://schemas.microsoft.com/office/drawing/2014/main" id="{E87445C3-CA42-3ACB-2A95-D44AFE635827}"/>
              </a:ext>
            </a:extLst>
          </p:cNvPr>
          <p:cNvSpPr/>
          <p:nvPr/>
        </p:nvSpPr>
        <p:spPr>
          <a:xfrm>
            <a:off x="3020644" y="1957409"/>
            <a:ext cx="6155440" cy="445205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endCxn id="15" idx="1"/>
          </p:cNvCxnSpPr>
          <p:nvPr/>
        </p:nvCxnSpPr>
        <p:spPr>
          <a:xfrm>
            <a:off x="2446794" y="1598632"/>
            <a:ext cx="711152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1460133"/>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cxnSp>
        <p:nvCxnSpPr>
          <p:cNvPr id="39" name="Connecteur droit 38">
            <a:extLst>
              <a:ext uri="{FF2B5EF4-FFF2-40B4-BE49-F238E27FC236}">
                <a16:creationId xmlns:a16="http://schemas.microsoft.com/office/drawing/2014/main" id="{780747E3-7747-2408-5B82-1476D10C3288}"/>
              </a:ext>
            </a:extLst>
          </p:cNvPr>
          <p:cNvCxnSpPr>
            <a:stCxn id="32" idx="0"/>
            <a:endCxn id="32" idx="2"/>
          </p:cNvCxnSpPr>
          <p:nvPr/>
        </p:nvCxnSpPr>
        <p:spPr>
          <a:xfrm>
            <a:off x="6098364" y="1957409"/>
            <a:ext cx="0" cy="4452051"/>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C1CC60C-F4E1-E1DE-BD7D-8D93E7C89F21}"/>
              </a:ext>
            </a:extLst>
          </p:cNvPr>
          <p:cNvSpPr txBox="1"/>
          <p:nvPr/>
        </p:nvSpPr>
        <p:spPr>
          <a:xfrm>
            <a:off x="4213075" y="1978954"/>
            <a:ext cx="534121" cy="276999"/>
          </a:xfrm>
          <a:prstGeom prst="rect">
            <a:avLst/>
          </a:prstGeom>
          <a:noFill/>
        </p:spPr>
        <p:txBody>
          <a:bodyPr wrap="none" rtlCol="0">
            <a:spAutoFit/>
          </a:bodyPr>
          <a:lstStyle/>
          <a:p>
            <a:r>
              <a:rPr lang="fr-FR" sz="1200" dirty="0"/>
              <a:t>Initial</a:t>
            </a:r>
          </a:p>
        </p:txBody>
      </p:sp>
      <p:sp>
        <p:nvSpPr>
          <p:cNvPr id="41" name="ZoneTexte 40">
            <a:extLst>
              <a:ext uri="{FF2B5EF4-FFF2-40B4-BE49-F238E27FC236}">
                <a16:creationId xmlns:a16="http://schemas.microsoft.com/office/drawing/2014/main" id="{3A26953B-CE3F-3779-389C-2F1ECAE6FC26}"/>
              </a:ext>
            </a:extLst>
          </p:cNvPr>
          <p:cNvSpPr txBox="1"/>
          <p:nvPr/>
        </p:nvSpPr>
        <p:spPr>
          <a:xfrm>
            <a:off x="7491715" y="1972804"/>
            <a:ext cx="479618" cy="276999"/>
          </a:xfrm>
          <a:prstGeom prst="rect">
            <a:avLst/>
          </a:prstGeom>
          <a:noFill/>
        </p:spPr>
        <p:txBody>
          <a:bodyPr wrap="none" rtlCol="0">
            <a:spAutoFit/>
          </a:bodyPr>
          <a:lstStyle/>
          <a:p>
            <a:r>
              <a:rPr lang="fr-FR" sz="1200" dirty="0"/>
              <a:t>Final</a:t>
            </a:r>
          </a:p>
        </p:txBody>
      </p:sp>
      <p:pic>
        <p:nvPicPr>
          <p:cNvPr id="2" name="Image 1">
            <a:extLst>
              <a:ext uri="{FF2B5EF4-FFF2-40B4-BE49-F238E27FC236}">
                <a16:creationId xmlns:a16="http://schemas.microsoft.com/office/drawing/2014/main" id="{676C69BD-FDB0-7E4D-71B1-3FE91EFFF2F4}"/>
              </a:ext>
            </a:extLst>
          </p:cNvPr>
          <p:cNvPicPr>
            <a:picLocks noChangeAspect="1"/>
          </p:cNvPicPr>
          <p:nvPr/>
        </p:nvPicPr>
        <p:blipFill rotWithShape="1">
          <a:blip r:embed="rId2"/>
          <a:srcRect r="18174"/>
          <a:stretch/>
        </p:blipFill>
        <p:spPr>
          <a:xfrm>
            <a:off x="190682" y="1972804"/>
            <a:ext cx="2616480" cy="4436656"/>
          </a:xfrm>
          <a:prstGeom prst="rect">
            <a:avLst/>
          </a:prstGeom>
          <a:effectLst>
            <a:outerShdw blurRad="63500" sx="102000" sy="102000" algn="ctr" rotWithShape="0">
              <a:prstClr val="black">
                <a:alpha val="40000"/>
              </a:prstClr>
            </a:outerShdw>
          </a:effectLst>
        </p:spPr>
      </p:pic>
      <p:pic>
        <p:nvPicPr>
          <p:cNvPr id="3" name="Image 2">
            <a:extLst>
              <a:ext uri="{FF2B5EF4-FFF2-40B4-BE49-F238E27FC236}">
                <a16:creationId xmlns:a16="http://schemas.microsoft.com/office/drawing/2014/main" id="{CD00160D-9C8E-753D-C179-F367CBAB3417}"/>
              </a:ext>
            </a:extLst>
          </p:cNvPr>
          <p:cNvPicPr>
            <a:picLocks noChangeAspect="1"/>
          </p:cNvPicPr>
          <p:nvPr/>
        </p:nvPicPr>
        <p:blipFill rotWithShape="1">
          <a:blip r:embed="rId3"/>
          <a:srcRect r="21464"/>
          <a:stretch/>
        </p:blipFill>
        <p:spPr>
          <a:xfrm>
            <a:off x="9371724" y="1957409"/>
            <a:ext cx="2616480" cy="4436656"/>
          </a:xfrm>
          <a:prstGeom prst="rect">
            <a:avLst/>
          </a:prstGeom>
          <a:effectLst>
            <a:outerShdw blurRad="63500" sx="102000" sy="102000" algn="ctr" rotWithShape="0">
              <a:prstClr val="black">
                <a:alpha val="40000"/>
              </a:prstClr>
            </a:outerShdw>
          </a:effectLst>
        </p:spPr>
      </p:pic>
      <p:pic>
        <p:nvPicPr>
          <p:cNvPr id="5" name="Image 4">
            <a:extLst>
              <a:ext uri="{FF2B5EF4-FFF2-40B4-BE49-F238E27FC236}">
                <a16:creationId xmlns:a16="http://schemas.microsoft.com/office/drawing/2014/main" id="{33486DDF-9DB8-3C8C-8A64-9AB20A901B28}"/>
              </a:ext>
            </a:extLst>
          </p:cNvPr>
          <p:cNvPicPr>
            <a:picLocks noChangeAspect="1"/>
          </p:cNvPicPr>
          <p:nvPr/>
        </p:nvPicPr>
        <p:blipFill>
          <a:blip r:embed="rId4"/>
          <a:stretch>
            <a:fillRect/>
          </a:stretch>
        </p:blipFill>
        <p:spPr>
          <a:xfrm>
            <a:off x="3113739" y="2416821"/>
            <a:ext cx="2886805" cy="1138226"/>
          </a:xfrm>
          <a:prstGeom prst="rect">
            <a:avLst/>
          </a:prstGeom>
        </p:spPr>
      </p:pic>
      <p:pic>
        <p:nvPicPr>
          <p:cNvPr id="10" name="Image 9">
            <a:extLst>
              <a:ext uri="{FF2B5EF4-FFF2-40B4-BE49-F238E27FC236}">
                <a16:creationId xmlns:a16="http://schemas.microsoft.com/office/drawing/2014/main" id="{7E1A49F1-0ED2-A06F-9ACA-9E9199FEEF79}"/>
              </a:ext>
            </a:extLst>
          </p:cNvPr>
          <p:cNvPicPr>
            <a:picLocks noChangeAspect="1"/>
          </p:cNvPicPr>
          <p:nvPr/>
        </p:nvPicPr>
        <p:blipFill>
          <a:blip r:embed="rId5"/>
          <a:stretch>
            <a:fillRect/>
          </a:stretch>
        </p:blipFill>
        <p:spPr>
          <a:xfrm>
            <a:off x="6196184" y="2422199"/>
            <a:ext cx="2938660" cy="1124828"/>
          </a:xfrm>
          <a:prstGeom prst="rect">
            <a:avLst/>
          </a:prstGeom>
        </p:spPr>
      </p:pic>
      <p:pic>
        <p:nvPicPr>
          <p:cNvPr id="12" name="Image 11">
            <a:extLst>
              <a:ext uri="{FF2B5EF4-FFF2-40B4-BE49-F238E27FC236}">
                <a16:creationId xmlns:a16="http://schemas.microsoft.com/office/drawing/2014/main" id="{EF2C02F8-A90D-F44D-C571-E17A09B140F7}"/>
              </a:ext>
            </a:extLst>
          </p:cNvPr>
          <p:cNvPicPr>
            <a:picLocks noChangeAspect="1"/>
          </p:cNvPicPr>
          <p:nvPr/>
        </p:nvPicPr>
        <p:blipFill>
          <a:blip r:embed="rId6"/>
          <a:stretch>
            <a:fillRect/>
          </a:stretch>
        </p:blipFill>
        <p:spPr>
          <a:xfrm>
            <a:off x="6196185" y="3777249"/>
            <a:ext cx="2864005" cy="1079500"/>
          </a:xfrm>
          <a:prstGeom prst="rect">
            <a:avLst/>
          </a:prstGeom>
        </p:spPr>
      </p:pic>
      <p:pic>
        <p:nvPicPr>
          <p:cNvPr id="16" name="Image 15">
            <a:extLst>
              <a:ext uri="{FF2B5EF4-FFF2-40B4-BE49-F238E27FC236}">
                <a16:creationId xmlns:a16="http://schemas.microsoft.com/office/drawing/2014/main" id="{4E7C35C7-B7BD-E18A-3B0B-4E2E2FF0BD6E}"/>
              </a:ext>
            </a:extLst>
          </p:cNvPr>
          <p:cNvPicPr>
            <a:picLocks noChangeAspect="1"/>
          </p:cNvPicPr>
          <p:nvPr/>
        </p:nvPicPr>
        <p:blipFill>
          <a:blip r:embed="rId7"/>
          <a:stretch>
            <a:fillRect/>
          </a:stretch>
        </p:blipFill>
        <p:spPr>
          <a:xfrm>
            <a:off x="3102386" y="4021120"/>
            <a:ext cx="2909509" cy="559292"/>
          </a:xfrm>
          <a:prstGeom prst="rect">
            <a:avLst/>
          </a:prstGeom>
        </p:spPr>
      </p:pic>
      <p:pic>
        <p:nvPicPr>
          <p:cNvPr id="21" name="Image 20">
            <a:extLst>
              <a:ext uri="{FF2B5EF4-FFF2-40B4-BE49-F238E27FC236}">
                <a16:creationId xmlns:a16="http://schemas.microsoft.com/office/drawing/2014/main" id="{0722D74F-E9EE-B918-A5DF-B1A633F9C916}"/>
              </a:ext>
            </a:extLst>
          </p:cNvPr>
          <p:cNvPicPr>
            <a:picLocks noChangeAspect="1"/>
          </p:cNvPicPr>
          <p:nvPr/>
        </p:nvPicPr>
        <p:blipFill>
          <a:blip r:embed="rId8"/>
          <a:stretch>
            <a:fillRect/>
          </a:stretch>
        </p:blipFill>
        <p:spPr>
          <a:xfrm>
            <a:off x="6196184" y="4967039"/>
            <a:ext cx="2864002" cy="1393088"/>
          </a:xfrm>
          <a:prstGeom prst="rect">
            <a:avLst/>
          </a:prstGeom>
        </p:spPr>
      </p:pic>
      <p:pic>
        <p:nvPicPr>
          <p:cNvPr id="24" name="Image 23">
            <a:extLst>
              <a:ext uri="{FF2B5EF4-FFF2-40B4-BE49-F238E27FC236}">
                <a16:creationId xmlns:a16="http://schemas.microsoft.com/office/drawing/2014/main" id="{844A6F3F-B970-356C-3E7D-7FD15812B63D}"/>
              </a:ext>
            </a:extLst>
          </p:cNvPr>
          <p:cNvPicPr>
            <a:picLocks noChangeAspect="1"/>
          </p:cNvPicPr>
          <p:nvPr/>
        </p:nvPicPr>
        <p:blipFill>
          <a:blip r:embed="rId9"/>
          <a:stretch>
            <a:fillRect/>
          </a:stretch>
        </p:blipFill>
        <p:spPr>
          <a:xfrm>
            <a:off x="3100467" y="4939188"/>
            <a:ext cx="2881999" cy="1217193"/>
          </a:xfrm>
          <a:prstGeom prst="rect">
            <a:avLst/>
          </a:prstGeom>
        </p:spPr>
      </p:pic>
    </p:spTree>
    <p:extLst>
      <p:ext uri="{BB962C8B-B14F-4D97-AF65-F5344CB8AC3E}">
        <p14:creationId xmlns:p14="http://schemas.microsoft.com/office/powerpoint/2010/main" val="2309415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Suppression des pratiques de Black Hat</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a:t>
            </a:r>
          </a:p>
        </p:txBody>
      </p:sp>
      <p:sp>
        <p:nvSpPr>
          <p:cNvPr id="9" name="ZoneTexte 8">
            <a:extLst>
              <a:ext uri="{FF2B5EF4-FFF2-40B4-BE49-F238E27FC236}">
                <a16:creationId xmlns:a16="http://schemas.microsoft.com/office/drawing/2014/main" id="{A1A27EE7-2211-9309-0602-1315089ABA6E}"/>
              </a:ext>
            </a:extLst>
          </p:cNvPr>
          <p:cNvSpPr txBox="1"/>
          <p:nvPr/>
        </p:nvSpPr>
        <p:spPr>
          <a:xfrm>
            <a:off x="0" y="754312"/>
            <a:ext cx="12192000" cy="461665"/>
          </a:xfrm>
          <a:prstGeom prst="rect">
            <a:avLst/>
          </a:prstGeom>
          <a:noFill/>
        </p:spPr>
        <p:txBody>
          <a:bodyPr wrap="square" rtlCol="0">
            <a:spAutoFit/>
          </a:bodyPr>
          <a:lstStyle/>
          <a:p>
            <a:pPr algn="ctr"/>
            <a:r>
              <a:rPr lang="fr-FR" sz="1200" dirty="0"/>
              <a:t>Pratique jugée irrecevable par les moteurs de recherche.</a:t>
            </a:r>
          </a:p>
          <a:p>
            <a:pPr algn="ctr"/>
            <a:r>
              <a:rPr lang="fr-FR" sz="1200" dirty="0"/>
              <a:t>Suppression de la div "keywords". L'ensemble des mots clés étant présents dans l'ensemble du site. Suppression des liens non pertinents</a:t>
            </a:r>
          </a:p>
        </p:txBody>
      </p:sp>
      <p:sp>
        <p:nvSpPr>
          <p:cNvPr id="32" name="Rectangle 31">
            <a:extLst>
              <a:ext uri="{FF2B5EF4-FFF2-40B4-BE49-F238E27FC236}">
                <a16:creationId xmlns:a16="http://schemas.microsoft.com/office/drawing/2014/main" id="{E87445C3-CA42-3ACB-2A95-D44AFE635827}"/>
              </a:ext>
            </a:extLst>
          </p:cNvPr>
          <p:cNvSpPr/>
          <p:nvPr/>
        </p:nvSpPr>
        <p:spPr>
          <a:xfrm>
            <a:off x="160421" y="1957409"/>
            <a:ext cx="11959390" cy="445205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6CEC4485-E878-8165-7636-0CD29BAE5C9D}"/>
              </a:ext>
            </a:extLst>
          </p:cNvPr>
          <p:cNvSpPr txBox="1"/>
          <p:nvPr/>
        </p:nvSpPr>
        <p:spPr>
          <a:xfrm>
            <a:off x="5599165" y="1460133"/>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pic>
        <p:nvPicPr>
          <p:cNvPr id="14" name="Image 13">
            <a:extLst>
              <a:ext uri="{FF2B5EF4-FFF2-40B4-BE49-F238E27FC236}">
                <a16:creationId xmlns:a16="http://schemas.microsoft.com/office/drawing/2014/main" id="{F9F42A47-8438-C351-3259-B5D6FAE3B1B1}"/>
              </a:ext>
            </a:extLst>
          </p:cNvPr>
          <p:cNvPicPr>
            <a:picLocks noChangeAspect="1"/>
          </p:cNvPicPr>
          <p:nvPr/>
        </p:nvPicPr>
        <p:blipFill>
          <a:blip r:embed="rId2"/>
          <a:stretch>
            <a:fillRect/>
          </a:stretch>
        </p:blipFill>
        <p:spPr>
          <a:xfrm>
            <a:off x="485038" y="2701441"/>
            <a:ext cx="5256091" cy="2201546"/>
          </a:xfrm>
          <a:prstGeom prst="rect">
            <a:avLst/>
          </a:prstGeom>
        </p:spPr>
      </p:pic>
      <p:sp>
        <p:nvSpPr>
          <p:cNvPr id="17" name="ZoneTexte 16">
            <a:extLst>
              <a:ext uri="{FF2B5EF4-FFF2-40B4-BE49-F238E27FC236}">
                <a16:creationId xmlns:a16="http://schemas.microsoft.com/office/drawing/2014/main" id="{800DB6F9-A245-CB70-1CA3-90C592AB991B}"/>
              </a:ext>
            </a:extLst>
          </p:cNvPr>
          <p:cNvSpPr txBox="1"/>
          <p:nvPr/>
        </p:nvSpPr>
        <p:spPr>
          <a:xfrm>
            <a:off x="1747894" y="2289757"/>
            <a:ext cx="2241319" cy="261610"/>
          </a:xfrm>
          <a:prstGeom prst="rect">
            <a:avLst/>
          </a:prstGeom>
          <a:noFill/>
        </p:spPr>
        <p:txBody>
          <a:bodyPr wrap="none" rtlCol="0">
            <a:spAutoFit/>
          </a:bodyPr>
          <a:lstStyle/>
          <a:p>
            <a:r>
              <a:rPr lang="fr-FR" sz="1100" dirty="0"/>
              <a:t>Suppression des keywords black </a:t>
            </a:r>
            <a:r>
              <a:rPr lang="fr-FR" sz="1100" dirty="0" err="1"/>
              <a:t>hat</a:t>
            </a:r>
            <a:endParaRPr lang="fr-FR" sz="1100" dirty="0"/>
          </a:p>
        </p:txBody>
      </p:sp>
      <p:pic>
        <p:nvPicPr>
          <p:cNvPr id="18" name="Image 17">
            <a:extLst>
              <a:ext uri="{FF2B5EF4-FFF2-40B4-BE49-F238E27FC236}">
                <a16:creationId xmlns:a16="http://schemas.microsoft.com/office/drawing/2014/main" id="{99B0C829-390B-852F-9206-90F358062924}"/>
              </a:ext>
            </a:extLst>
          </p:cNvPr>
          <p:cNvPicPr>
            <a:picLocks noChangeAspect="1"/>
          </p:cNvPicPr>
          <p:nvPr/>
        </p:nvPicPr>
        <p:blipFill>
          <a:blip r:embed="rId3"/>
          <a:stretch>
            <a:fillRect/>
          </a:stretch>
        </p:blipFill>
        <p:spPr>
          <a:xfrm>
            <a:off x="485038" y="5037173"/>
            <a:ext cx="5256091" cy="1075975"/>
          </a:xfrm>
          <a:prstGeom prst="rect">
            <a:avLst/>
          </a:prstGeom>
        </p:spPr>
      </p:pic>
      <p:pic>
        <p:nvPicPr>
          <p:cNvPr id="19" name="Image 18">
            <a:extLst>
              <a:ext uri="{FF2B5EF4-FFF2-40B4-BE49-F238E27FC236}">
                <a16:creationId xmlns:a16="http://schemas.microsoft.com/office/drawing/2014/main" id="{73E0706F-AB3E-9A3E-3FA5-627AEB9F65B2}"/>
              </a:ext>
            </a:extLst>
          </p:cNvPr>
          <p:cNvPicPr>
            <a:picLocks noChangeAspect="1"/>
          </p:cNvPicPr>
          <p:nvPr/>
        </p:nvPicPr>
        <p:blipFill rotWithShape="1">
          <a:blip r:embed="rId4"/>
          <a:srcRect l="11843"/>
          <a:stretch/>
        </p:blipFill>
        <p:spPr>
          <a:xfrm>
            <a:off x="8466220" y="2701441"/>
            <a:ext cx="2392992" cy="3546251"/>
          </a:xfrm>
          <a:prstGeom prst="rect">
            <a:avLst/>
          </a:prstGeom>
        </p:spPr>
      </p:pic>
      <p:sp>
        <p:nvSpPr>
          <p:cNvPr id="20" name="ZoneTexte 19">
            <a:extLst>
              <a:ext uri="{FF2B5EF4-FFF2-40B4-BE49-F238E27FC236}">
                <a16:creationId xmlns:a16="http://schemas.microsoft.com/office/drawing/2014/main" id="{A6EC859E-EA1A-9E82-FA97-DFE02CF707BB}"/>
              </a:ext>
            </a:extLst>
          </p:cNvPr>
          <p:cNvSpPr txBox="1"/>
          <p:nvPr/>
        </p:nvSpPr>
        <p:spPr>
          <a:xfrm>
            <a:off x="8577818" y="2329693"/>
            <a:ext cx="2281394" cy="261610"/>
          </a:xfrm>
          <a:prstGeom prst="rect">
            <a:avLst/>
          </a:prstGeom>
          <a:noFill/>
        </p:spPr>
        <p:txBody>
          <a:bodyPr wrap="none" rtlCol="0">
            <a:spAutoFit/>
          </a:bodyPr>
          <a:lstStyle/>
          <a:p>
            <a:r>
              <a:rPr lang="fr-FR" sz="1100" dirty="0"/>
              <a:t>Suppression des liens non pertinents</a:t>
            </a:r>
          </a:p>
        </p:txBody>
      </p:sp>
    </p:spTree>
    <p:extLst>
      <p:ext uri="{BB962C8B-B14F-4D97-AF65-F5344CB8AC3E}">
        <p14:creationId xmlns:p14="http://schemas.microsoft.com/office/powerpoint/2010/main" val="345882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155032" y="59609"/>
            <a:ext cx="11036969" cy="369332"/>
          </a:xfrm>
          <a:prstGeom prst="rect">
            <a:avLst/>
          </a:prstGeom>
          <a:noFill/>
        </p:spPr>
        <p:txBody>
          <a:bodyPr wrap="square" rtlCol="0">
            <a:spAutoFit/>
          </a:bodyPr>
          <a:lstStyle/>
          <a:p>
            <a:pPr algn="ctr"/>
            <a:r>
              <a:rPr lang="fr-FR" b="1" dirty="0"/>
              <a:t>Refonte de la sémantique du site et de l’architecture des titres – </a:t>
            </a:r>
            <a:r>
              <a:rPr lang="fr-FR" b="1" dirty="0" err="1">
                <a:solidFill>
                  <a:srgbClr val="FF0000"/>
                </a:solidFill>
              </a:rPr>
              <a:t>index.html</a:t>
            </a:r>
            <a:endParaRPr lang="fr-FR" b="1" dirty="0">
              <a:solidFill>
                <a:srgbClr val="FF0000"/>
              </a:solidFill>
            </a:endParaRP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a:t>
            </a:r>
          </a:p>
        </p:txBody>
      </p:sp>
      <p:sp>
        <p:nvSpPr>
          <p:cNvPr id="9" name="ZoneTexte 8">
            <a:extLst>
              <a:ext uri="{FF2B5EF4-FFF2-40B4-BE49-F238E27FC236}">
                <a16:creationId xmlns:a16="http://schemas.microsoft.com/office/drawing/2014/main" id="{A1A27EE7-2211-9309-0602-1315089ABA6E}"/>
              </a:ext>
            </a:extLst>
          </p:cNvPr>
          <p:cNvSpPr txBox="1"/>
          <p:nvPr/>
        </p:nvSpPr>
        <p:spPr>
          <a:xfrm>
            <a:off x="0" y="754312"/>
            <a:ext cx="12192000" cy="461665"/>
          </a:xfrm>
          <a:prstGeom prst="rect">
            <a:avLst/>
          </a:prstGeom>
          <a:noFill/>
        </p:spPr>
        <p:txBody>
          <a:bodyPr wrap="square" rtlCol="0">
            <a:spAutoFit/>
          </a:bodyPr>
          <a:lstStyle/>
          <a:p>
            <a:pPr algn="ctr"/>
            <a:r>
              <a:rPr lang="fr-FR" sz="1200" dirty="0"/>
              <a:t>La sémantique du HTML est  pauvre, et opère à une mauvaise compréhension du site. Par ailleurs, l'architecture des titres n'est pas cohérente. Les </a:t>
            </a:r>
            <a:r>
              <a:rPr lang="fr-FR" sz="1200" dirty="0" err="1"/>
              <a:t>crawlers</a:t>
            </a:r>
            <a:r>
              <a:rPr lang="fr-FR" sz="1200" dirty="0"/>
              <a:t> ne peuvent pas déchiffrer la page. Cela complique également l’accessibilité. Traitement des anomalies du W3C </a:t>
            </a:r>
            <a:r>
              <a:rPr lang="fr-FR" sz="1200" dirty="0" err="1"/>
              <a:t>validator</a:t>
            </a:r>
            <a:endParaRPr lang="fr-FR" sz="1200" dirty="0"/>
          </a:p>
        </p:txBody>
      </p:sp>
      <p:sp>
        <p:nvSpPr>
          <p:cNvPr id="32" name="Rectangle 31">
            <a:extLst>
              <a:ext uri="{FF2B5EF4-FFF2-40B4-BE49-F238E27FC236}">
                <a16:creationId xmlns:a16="http://schemas.microsoft.com/office/drawing/2014/main" id="{E87445C3-CA42-3ACB-2A95-D44AFE635827}"/>
              </a:ext>
            </a:extLst>
          </p:cNvPr>
          <p:cNvSpPr/>
          <p:nvPr/>
        </p:nvSpPr>
        <p:spPr>
          <a:xfrm>
            <a:off x="176463" y="1957409"/>
            <a:ext cx="11815011" cy="484098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6CEC4485-E878-8165-7636-0CD29BAE5C9D}"/>
              </a:ext>
            </a:extLst>
          </p:cNvPr>
          <p:cNvSpPr txBox="1"/>
          <p:nvPr/>
        </p:nvSpPr>
        <p:spPr>
          <a:xfrm>
            <a:off x="5599165" y="1460133"/>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cxnSp>
        <p:nvCxnSpPr>
          <p:cNvPr id="39" name="Connecteur droit 38">
            <a:extLst>
              <a:ext uri="{FF2B5EF4-FFF2-40B4-BE49-F238E27FC236}">
                <a16:creationId xmlns:a16="http://schemas.microsoft.com/office/drawing/2014/main" id="{780747E3-7747-2408-5B82-1476D10C3288}"/>
              </a:ext>
            </a:extLst>
          </p:cNvPr>
          <p:cNvCxnSpPr>
            <a:cxnSpLocks/>
            <a:stCxn id="32" idx="0"/>
            <a:endCxn id="32" idx="2"/>
          </p:cNvCxnSpPr>
          <p:nvPr/>
        </p:nvCxnSpPr>
        <p:spPr>
          <a:xfrm>
            <a:off x="6083969" y="1957409"/>
            <a:ext cx="0" cy="4840982"/>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C1CC60C-F4E1-E1DE-BD7D-8D93E7C89F21}"/>
              </a:ext>
            </a:extLst>
          </p:cNvPr>
          <p:cNvSpPr txBox="1"/>
          <p:nvPr/>
        </p:nvSpPr>
        <p:spPr>
          <a:xfrm>
            <a:off x="2863156" y="1691964"/>
            <a:ext cx="534121" cy="276999"/>
          </a:xfrm>
          <a:prstGeom prst="rect">
            <a:avLst/>
          </a:prstGeom>
          <a:noFill/>
        </p:spPr>
        <p:txBody>
          <a:bodyPr wrap="none" rtlCol="0">
            <a:spAutoFit/>
          </a:bodyPr>
          <a:lstStyle/>
          <a:p>
            <a:r>
              <a:rPr lang="fr-FR" sz="1200" dirty="0"/>
              <a:t>Initial</a:t>
            </a:r>
          </a:p>
        </p:txBody>
      </p:sp>
      <p:sp>
        <p:nvSpPr>
          <p:cNvPr id="41" name="ZoneTexte 40">
            <a:extLst>
              <a:ext uri="{FF2B5EF4-FFF2-40B4-BE49-F238E27FC236}">
                <a16:creationId xmlns:a16="http://schemas.microsoft.com/office/drawing/2014/main" id="{3A26953B-CE3F-3779-389C-2F1ECAE6FC26}"/>
              </a:ext>
            </a:extLst>
          </p:cNvPr>
          <p:cNvSpPr txBox="1"/>
          <p:nvPr/>
        </p:nvSpPr>
        <p:spPr>
          <a:xfrm>
            <a:off x="8770662" y="1679727"/>
            <a:ext cx="479618" cy="276999"/>
          </a:xfrm>
          <a:prstGeom prst="rect">
            <a:avLst/>
          </a:prstGeom>
          <a:noFill/>
        </p:spPr>
        <p:txBody>
          <a:bodyPr wrap="none" rtlCol="0">
            <a:spAutoFit/>
          </a:bodyPr>
          <a:lstStyle/>
          <a:p>
            <a:r>
              <a:rPr lang="fr-FR" sz="1200" dirty="0"/>
              <a:t>Final</a:t>
            </a:r>
          </a:p>
        </p:txBody>
      </p:sp>
      <p:pic>
        <p:nvPicPr>
          <p:cNvPr id="17" name="Image 16">
            <a:extLst>
              <a:ext uri="{FF2B5EF4-FFF2-40B4-BE49-F238E27FC236}">
                <a16:creationId xmlns:a16="http://schemas.microsoft.com/office/drawing/2014/main" id="{AC82C899-2D90-96BD-145A-419CFC87E964}"/>
              </a:ext>
            </a:extLst>
          </p:cNvPr>
          <p:cNvPicPr>
            <a:picLocks noChangeAspect="1"/>
          </p:cNvPicPr>
          <p:nvPr/>
        </p:nvPicPr>
        <p:blipFill>
          <a:blip r:embed="rId2"/>
          <a:stretch>
            <a:fillRect/>
          </a:stretch>
        </p:blipFill>
        <p:spPr>
          <a:xfrm>
            <a:off x="371572" y="2581734"/>
            <a:ext cx="1566917" cy="3335871"/>
          </a:xfrm>
          <a:prstGeom prst="rect">
            <a:avLst/>
          </a:prstGeom>
        </p:spPr>
      </p:pic>
      <p:pic>
        <p:nvPicPr>
          <p:cNvPr id="18" name="Image 17">
            <a:extLst>
              <a:ext uri="{FF2B5EF4-FFF2-40B4-BE49-F238E27FC236}">
                <a16:creationId xmlns:a16="http://schemas.microsoft.com/office/drawing/2014/main" id="{680E90B9-9B68-C08E-8283-4A39819B4B34}"/>
              </a:ext>
            </a:extLst>
          </p:cNvPr>
          <p:cNvPicPr>
            <a:picLocks noChangeAspect="1"/>
          </p:cNvPicPr>
          <p:nvPr/>
        </p:nvPicPr>
        <p:blipFill>
          <a:blip r:embed="rId3"/>
          <a:stretch>
            <a:fillRect/>
          </a:stretch>
        </p:blipFill>
        <p:spPr>
          <a:xfrm>
            <a:off x="6339386" y="2274666"/>
            <a:ext cx="1126967" cy="4206466"/>
          </a:xfrm>
          <a:prstGeom prst="rect">
            <a:avLst/>
          </a:prstGeom>
        </p:spPr>
      </p:pic>
      <p:pic>
        <p:nvPicPr>
          <p:cNvPr id="31" name="Image 30">
            <a:extLst>
              <a:ext uri="{FF2B5EF4-FFF2-40B4-BE49-F238E27FC236}">
                <a16:creationId xmlns:a16="http://schemas.microsoft.com/office/drawing/2014/main" id="{663BF1F8-D62A-AF75-F1AB-F83468E49307}"/>
              </a:ext>
            </a:extLst>
          </p:cNvPr>
          <p:cNvPicPr>
            <a:picLocks noChangeAspect="1"/>
          </p:cNvPicPr>
          <p:nvPr/>
        </p:nvPicPr>
        <p:blipFill>
          <a:blip r:embed="rId4"/>
          <a:stretch>
            <a:fillRect/>
          </a:stretch>
        </p:blipFill>
        <p:spPr>
          <a:xfrm>
            <a:off x="2295819" y="2018367"/>
            <a:ext cx="3303346" cy="4719065"/>
          </a:xfrm>
          <a:prstGeom prst="rect">
            <a:avLst/>
          </a:prstGeom>
        </p:spPr>
      </p:pic>
      <p:pic>
        <p:nvPicPr>
          <p:cNvPr id="6" name="Image 5">
            <a:extLst>
              <a:ext uri="{FF2B5EF4-FFF2-40B4-BE49-F238E27FC236}">
                <a16:creationId xmlns:a16="http://schemas.microsoft.com/office/drawing/2014/main" id="{E5F06F9C-6647-0B8E-1C8F-BA3646C6AC22}"/>
              </a:ext>
            </a:extLst>
          </p:cNvPr>
          <p:cNvPicPr>
            <a:picLocks noChangeAspect="1"/>
          </p:cNvPicPr>
          <p:nvPr/>
        </p:nvPicPr>
        <p:blipFill>
          <a:blip r:embed="rId5"/>
          <a:stretch>
            <a:fillRect/>
          </a:stretch>
        </p:blipFill>
        <p:spPr>
          <a:xfrm>
            <a:off x="7718521" y="2177004"/>
            <a:ext cx="3983745" cy="4480471"/>
          </a:xfrm>
          <a:prstGeom prst="rect">
            <a:avLst/>
          </a:prstGeom>
        </p:spPr>
      </p:pic>
    </p:spTree>
    <p:extLst>
      <p:ext uri="{BB962C8B-B14F-4D97-AF65-F5344CB8AC3E}">
        <p14:creationId xmlns:p14="http://schemas.microsoft.com/office/powerpoint/2010/main" val="359047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681789" y="59609"/>
            <a:ext cx="11510212" cy="369332"/>
          </a:xfrm>
          <a:prstGeom prst="rect">
            <a:avLst/>
          </a:prstGeom>
          <a:noFill/>
        </p:spPr>
        <p:txBody>
          <a:bodyPr wrap="square" rtlCol="0">
            <a:spAutoFit/>
          </a:bodyPr>
          <a:lstStyle/>
          <a:p>
            <a:pPr algn="ctr"/>
            <a:r>
              <a:rPr lang="fr-FR" b="1" dirty="0"/>
              <a:t>Refonte de la sémantique du site et de l’architecture des titres – </a:t>
            </a:r>
            <a:r>
              <a:rPr lang="fr-FR" b="1" dirty="0" err="1">
                <a:solidFill>
                  <a:srgbClr val="FF0000"/>
                </a:solidFill>
              </a:rPr>
              <a:t>Contact.html</a:t>
            </a:r>
            <a:endParaRPr lang="fr-FR" b="1" dirty="0">
              <a:solidFill>
                <a:srgbClr val="FF0000"/>
              </a:solidFill>
            </a:endParaRP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SEO</a:t>
            </a:r>
          </a:p>
        </p:txBody>
      </p:sp>
      <p:sp>
        <p:nvSpPr>
          <p:cNvPr id="9" name="ZoneTexte 8">
            <a:extLst>
              <a:ext uri="{FF2B5EF4-FFF2-40B4-BE49-F238E27FC236}">
                <a16:creationId xmlns:a16="http://schemas.microsoft.com/office/drawing/2014/main" id="{A1A27EE7-2211-9309-0602-1315089ABA6E}"/>
              </a:ext>
            </a:extLst>
          </p:cNvPr>
          <p:cNvSpPr txBox="1"/>
          <p:nvPr/>
        </p:nvSpPr>
        <p:spPr>
          <a:xfrm>
            <a:off x="0" y="754312"/>
            <a:ext cx="12192000" cy="461665"/>
          </a:xfrm>
          <a:prstGeom prst="rect">
            <a:avLst/>
          </a:prstGeom>
          <a:noFill/>
        </p:spPr>
        <p:txBody>
          <a:bodyPr wrap="square" rtlCol="0">
            <a:spAutoFit/>
          </a:bodyPr>
          <a:lstStyle/>
          <a:p>
            <a:pPr algn="ctr"/>
            <a:r>
              <a:rPr lang="fr-FR" sz="1200" dirty="0"/>
              <a:t>La sémantique du HTML est  pauvre, et opère à une mauvaise compréhension du site. Par ailleurs, l'architecture des titres n'est pas cohérente. Les </a:t>
            </a:r>
            <a:r>
              <a:rPr lang="fr-FR" sz="1200" dirty="0" err="1"/>
              <a:t>crawlers</a:t>
            </a:r>
            <a:r>
              <a:rPr lang="fr-FR" sz="1200" dirty="0"/>
              <a:t> ne peuvent pas déchiffrer la page. Cela complique également l’accessibilité. Traitement des anomalies du W3C </a:t>
            </a:r>
            <a:r>
              <a:rPr lang="fr-FR" sz="1200" dirty="0" err="1"/>
              <a:t>validator</a:t>
            </a:r>
            <a:endParaRPr lang="fr-FR" sz="1200" dirty="0"/>
          </a:p>
        </p:txBody>
      </p:sp>
      <p:sp>
        <p:nvSpPr>
          <p:cNvPr id="32" name="Rectangle 31">
            <a:extLst>
              <a:ext uri="{FF2B5EF4-FFF2-40B4-BE49-F238E27FC236}">
                <a16:creationId xmlns:a16="http://schemas.microsoft.com/office/drawing/2014/main" id="{E87445C3-CA42-3ACB-2A95-D44AFE635827}"/>
              </a:ext>
            </a:extLst>
          </p:cNvPr>
          <p:cNvSpPr/>
          <p:nvPr/>
        </p:nvSpPr>
        <p:spPr>
          <a:xfrm>
            <a:off x="176463" y="1957409"/>
            <a:ext cx="11815011" cy="484098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6CEC4485-E878-8165-7636-0CD29BAE5C9D}"/>
              </a:ext>
            </a:extLst>
          </p:cNvPr>
          <p:cNvSpPr txBox="1"/>
          <p:nvPr/>
        </p:nvSpPr>
        <p:spPr>
          <a:xfrm>
            <a:off x="5599165" y="1460133"/>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cxnSp>
        <p:nvCxnSpPr>
          <p:cNvPr id="39" name="Connecteur droit 38">
            <a:extLst>
              <a:ext uri="{FF2B5EF4-FFF2-40B4-BE49-F238E27FC236}">
                <a16:creationId xmlns:a16="http://schemas.microsoft.com/office/drawing/2014/main" id="{780747E3-7747-2408-5B82-1476D10C3288}"/>
              </a:ext>
            </a:extLst>
          </p:cNvPr>
          <p:cNvCxnSpPr>
            <a:cxnSpLocks/>
            <a:stCxn id="32" idx="0"/>
            <a:endCxn id="32" idx="2"/>
          </p:cNvCxnSpPr>
          <p:nvPr/>
        </p:nvCxnSpPr>
        <p:spPr>
          <a:xfrm>
            <a:off x="6083969" y="1957409"/>
            <a:ext cx="0" cy="4840982"/>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0" name="ZoneTexte 39">
            <a:extLst>
              <a:ext uri="{FF2B5EF4-FFF2-40B4-BE49-F238E27FC236}">
                <a16:creationId xmlns:a16="http://schemas.microsoft.com/office/drawing/2014/main" id="{7C1CC60C-F4E1-E1DE-BD7D-8D93E7C89F21}"/>
              </a:ext>
            </a:extLst>
          </p:cNvPr>
          <p:cNvSpPr txBox="1"/>
          <p:nvPr/>
        </p:nvSpPr>
        <p:spPr>
          <a:xfrm>
            <a:off x="2863156" y="1691964"/>
            <a:ext cx="534121" cy="276999"/>
          </a:xfrm>
          <a:prstGeom prst="rect">
            <a:avLst/>
          </a:prstGeom>
          <a:noFill/>
        </p:spPr>
        <p:txBody>
          <a:bodyPr wrap="none" rtlCol="0">
            <a:spAutoFit/>
          </a:bodyPr>
          <a:lstStyle/>
          <a:p>
            <a:r>
              <a:rPr lang="fr-FR" sz="1200" dirty="0"/>
              <a:t>Initial</a:t>
            </a:r>
          </a:p>
        </p:txBody>
      </p:sp>
      <p:sp>
        <p:nvSpPr>
          <p:cNvPr id="41" name="ZoneTexte 40">
            <a:extLst>
              <a:ext uri="{FF2B5EF4-FFF2-40B4-BE49-F238E27FC236}">
                <a16:creationId xmlns:a16="http://schemas.microsoft.com/office/drawing/2014/main" id="{3A26953B-CE3F-3779-389C-2F1ECAE6FC26}"/>
              </a:ext>
            </a:extLst>
          </p:cNvPr>
          <p:cNvSpPr txBox="1"/>
          <p:nvPr/>
        </p:nvSpPr>
        <p:spPr>
          <a:xfrm>
            <a:off x="8770662" y="1679727"/>
            <a:ext cx="479618" cy="276999"/>
          </a:xfrm>
          <a:prstGeom prst="rect">
            <a:avLst/>
          </a:prstGeom>
          <a:noFill/>
        </p:spPr>
        <p:txBody>
          <a:bodyPr wrap="none" rtlCol="0">
            <a:spAutoFit/>
          </a:bodyPr>
          <a:lstStyle/>
          <a:p>
            <a:r>
              <a:rPr lang="fr-FR" sz="1200" dirty="0"/>
              <a:t>Final</a:t>
            </a:r>
          </a:p>
        </p:txBody>
      </p:sp>
      <p:pic>
        <p:nvPicPr>
          <p:cNvPr id="19" name="Image 18">
            <a:extLst>
              <a:ext uri="{FF2B5EF4-FFF2-40B4-BE49-F238E27FC236}">
                <a16:creationId xmlns:a16="http://schemas.microsoft.com/office/drawing/2014/main" id="{4A24E202-F163-0C64-6611-5980F459A470}"/>
              </a:ext>
            </a:extLst>
          </p:cNvPr>
          <p:cNvPicPr>
            <a:picLocks noChangeAspect="1"/>
          </p:cNvPicPr>
          <p:nvPr/>
        </p:nvPicPr>
        <p:blipFill rotWithShape="1">
          <a:blip r:embed="rId2"/>
          <a:srcRect t="1" b="57431"/>
          <a:stretch/>
        </p:blipFill>
        <p:spPr>
          <a:xfrm>
            <a:off x="686852" y="3748108"/>
            <a:ext cx="1297248" cy="450067"/>
          </a:xfrm>
          <a:prstGeom prst="rect">
            <a:avLst/>
          </a:prstGeom>
        </p:spPr>
      </p:pic>
      <p:pic>
        <p:nvPicPr>
          <p:cNvPr id="20" name="Image 19">
            <a:extLst>
              <a:ext uri="{FF2B5EF4-FFF2-40B4-BE49-F238E27FC236}">
                <a16:creationId xmlns:a16="http://schemas.microsoft.com/office/drawing/2014/main" id="{9C22A754-C94C-1DE0-5202-750E29A8CD2E}"/>
              </a:ext>
            </a:extLst>
          </p:cNvPr>
          <p:cNvPicPr>
            <a:picLocks noChangeAspect="1"/>
          </p:cNvPicPr>
          <p:nvPr/>
        </p:nvPicPr>
        <p:blipFill>
          <a:blip r:embed="rId3"/>
          <a:stretch>
            <a:fillRect/>
          </a:stretch>
        </p:blipFill>
        <p:spPr>
          <a:xfrm>
            <a:off x="6436895" y="3429000"/>
            <a:ext cx="1101784" cy="1387669"/>
          </a:xfrm>
          <a:prstGeom prst="rect">
            <a:avLst/>
          </a:prstGeom>
        </p:spPr>
      </p:pic>
      <p:pic>
        <p:nvPicPr>
          <p:cNvPr id="28" name="Image 27">
            <a:extLst>
              <a:ext uri="{FF2B5EF4-FFF2-40B4-BE49-F238E27FC236}">
                <a16:creationId xmlns:a16="http://schemas.microsoft.com/office/drawing/2014/main" id="{C8F59CFF-18AD-EFBC-2354-EDDB504AA022}"/>
              </a:ext>
            </a:extLst>
          </p:cNvPr>
          <p:cNvPicPr>
            <a:picLocks noChangeAspect="1"/>
          </p:cNvPicPr>
          <p:nvPr/>
        </p:nvPicPr>
        <p:blipFill rotWithShape="1">
          <a:blip r:embed="rId4"/>
          <a:srcRect t="49705" r="69465" b="38700"/>
          <a:stretch/>
        </p:blipFill>
        <p:spPr>
          <a:xfrm>
            <a:off x="365803" y="6103689"/>
            <a:ext cx="2373330" cy="360947"/>
          </a:xfrm>
          <a:prstGeom prst="rect">
            <a:avLst/>
          </a:prstGeom>
        </p:spPr>
      </p:pic>
      <p:pic>
        <p:nvPicPr>
          <p:cNvPr id="35" name="Image 34">
            <a:extLst>
              <a:ext uri="{FF2B5EF4-FFF2-40B4-BE49-F238E27FC236}">
                <a16:creationId xmlns:a16="http://schemas.microsoft.com/office/drawing/2014/main" id="{26536B08-4279-1D93-7128-BFFA93D3FEF2}"/>
              </a:ext>
            </a:extLst>
          </p:cNvPr>
          <p:cNvPicPr>
            <a:picLocks noChangeAspect="1"/>
          </p:cNvPicPr>
          <p:nvPr/>
        </p:nvPicPr>
        <p:blipFill rotWithShape="1">
          <a:blip r:embed="rId5"/>
          <a:srcRect r="26303"/>
          <a:stretch/>
        </p:blipFill>
        <p:spPr>
          <a:xfrm>
            <a:off x="3078780" y="2684474"/>
            <a:ext cx="2889658" cy="3027403"/>
          </a:xfrm>
          <a:prstGeom prst="rect">
            <a:avLst/>
          </a:prstGeom>
        </p:spPr>
      </p:pic>
      <p:pic>
        <p:nvPicPr>
          <p:cNvPr id="36" name="Image 35">
            <a:extLst>
              <a:ext uri="{FF2B5EF4-FFF2-40B4-BE49-F238E27FC236}">
                <a16:creationId xmlns:a16="http://schemas.microsoft.com/office/drawing/2014/main" id="{A50B0D51-A0EF-5A7B-D3E2-B4AAB3465C80}"/>
              </a:ext>
            </a:extLst>
          </p:cNvPr>
          <p:cNvPicPr>
            <a:picLocks noChangeAspect="1"/>
          </p:cNvPicPr>
          <p:nvPr/>
        </p:nvPicPr>
        <p:blipFill rotWithShape="1">
          <a:blip r:embed="rId4"/>
          <a:srcRect r="69465" b="88082"/>
          <a:stretch/>
        </p:blipFill>
        <p:spPr>
          <a:xfrm>
            <a:off x="3319555" y="6103689"/>
            <a:ext cx="2373330" cy="371003"/>
          </a:xfrm>
          <a:prstGeom prst="rect">
            <a:avLst/>
          </a:prstGeom>
        </p:spPr>
      </p:pic>
      <p:pic>
        <p:nvPicPr>
          <p:cNvPr id="38" name="Image 37">
            <a:extLst>
              <a:ext uri="{FF2B5EF4-FFF2-40B4-BE49-F238E27FC236}">
                <a16:creationId xmlns:a16="http://schemas.microsoft.com/office/drawing/2014/main" id="{285D32A5-7E2A-57D8-DA15-8305332FB773}"/>
              </a:ext>
            </a:extLst>
          </p:cNvPr>
          <p:cNvPicPr>
            <a:picLocks noChangeAspect="1"/>
          </p:cNvPicPr>
          <p:nvPr/>
        </p:nvPicPr>
        <p:blipFill>
          <a:blip r:embed="rId6"/>
          <a:stretch>
            <a:fillRect/>
          </a:stretch>
        </p:blipFill>
        <p:spPr>
          <a:xfrm>
            <a:off x="7816518" y="2716505"/>
            <a:ext cx="3851193" cy="2995372"/>
          </a:xfrm>
          <a:prstGeom prst="rect">
            <a:avLst/>
          </a:prstGeom>
        </p:spPr>
      </p:pic>
    </p:spTree>
    <p:extLst>
      <p:ext uri="{BB962C8B-B14F-4D97-AF65-F5344CB8AC3E}">
        <p14:creationId xmlns:p14="http://schemas.microsoft.com/office/powerpoint/2010/main" val="2817722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Identification de la langue de page</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Accessibilité</a:t>
            </a:r>
          </a:p>
        </p:txBody>
      </p:sp>
      <p:sp>
        <p:nvSpPr>
          <p:cNvPr id="8" name="ZoneTexte 7">
            <a:extLst>
              <a:ext uri="{FF2B5EF4-FFF2-40B4-BE49-F238E27FC236}">
                <a16:creationId xmlns:a16="http://schemas.microsoft.com/office/drawing/2014/main" id="{231C4DA3-2EE1-9462-D37E-4C8DAE227CE2}"/>
              </a:ext>
            </a:extLst>
          </p:cNvPr>
          <p:cNvSpPr txBox="1"/>
          <p:nvPr/>
        </p:nvSpPr>
        <p:spPr>
          <a:xfrm>
            <a:off x="468367" y="2398590"/>
            <a:ext cx="1978427" cy="276999"/>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3" y="1172665"/>
            <a:ext cx="9857874" cy="461665"/>
          </a:xfrm>
          <a:prstGeom prst="rect">
            <a:avLst/>
          </a:prstGeom>
          <a:noFill/>
        </p:spPr>
        <p:txBody>
          <a:bodyPr wrap="square" rtlCol="0">
            <a:spAutoFit/>
          </a:bodyPr>
          <a:lstStyle/>
          <a:p>
            <a:pPr algn="ctr"/>
            <a:r>
              <a:rPr lang="fr-FR" sz="1200" dirty="0"/>
              <a:t>L'identification de la langue de la page ou des éléments de la page permet aux lecteurs d'écran de lire le contenu dans la langue appropriée. Il facilite également la traduction automatique du contenu.</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9558323" y="2398590"/>
            <a:ext cx="2069926" cy="276999"/>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Nouvel indice de performance</a:t>
            </a: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endCxn id="15" idx="1"/>
          </p:cNvCxnSpPr>
          <p:nvPr/>
        </p:nvCxnSpPr>
        <p:spPr>
          <a:xfrm>
            <a:off x="2446794" y="2537089"/>
            <a:ext cx="711152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2398590"/>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pic>
        <p:nvPicPr>
          <p:cNvPr id="6" name="Image 5">
            <a:extLst>
              <a:ext uri="{FF2B5EF4-FFF2-40B4-BE49-F238E27FC236}">
                <a16:creationId xmlns:a16="http://schemas.microsoft.com/office/drawing/2014/main" id="{7A8F19B1-2D0C-A5E1-8129-6798C6847CC6}"/>
              </a:ext>
            </a:extLst>
          </p:cNvPr>
          <p:cNvPicPr>
            <a:picLocks noChangeAspect="1"/>
          </p:cNvPicPr>
          <p:nvPr/>
        </p:nvPicPr>
        <p:blipFill>
          <a:blip r:embed="rId2"/>
          <a:stretch>
            <a:fillRect/>
          </a:stretch>
        </p:blipFill>
        <p:spPr>
          <a:xfrm>
            <a:off x="3739172" y="3794078"/>
            <a:ext cx="1638300" cy="317500"/>
          </a:xfrm>
          <a:prstGeom prst="rect">
            <a:avLst/>
          </a:prstGeom>
        </p:spPr>
      </p:pic>
      <p:sp>
        <p:nvSpPr>
          <p:cNvPr id="11" name="Rectangle 10">
            <a:extLst>
              <a:ext uri="{FF2B5EF4-FFF2-40B4-BE49-F238E27FC236}">
                <a16:creationId xmlns:a16="http://schemas.microsoft.com/office/drawing/2014/main" id="{659553A7-3FA9-5C9C-922C-9EB87EB782E3}"/>
              </a:ext>
            </a:extLst>
          </p:cNvPr>
          <p:cNvSpPr/>
          <p:nvPr/>
        </p:nvSpPr>
        <p:spPr>
          <a:xfrm>
            <a:off x="3020644" y="3224730"/>
            <a:ext cx="6155440" cy="145619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B05B67F1-BA2E-60F4-9CD6-8DE0D690B235}"/>
              </a:ext>
            </a:extLst>
          </p:cNvPr>
          <p:cNvCxnSpPr>
            <a:cxnSpLocks/>
            <a:stCxn id="11" idx="0"/>
            <a:endCxn id="11" idx="2"/>
          </p:cNvCxnSpPr>
          <p:nvPr/>
        </p:nvCxnSpPr>
        <p:spPr>
          <a:xfrm>
            <a:off x="6098364" y="3224730"/>
            <a:ext cx="0" cy="1456196"/>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CE05185C-0AD9-085D-A266-4689E63619CF}"/>
              </a:ext>
            </a:extLst>
          </p:cNvPr>
          <p:cNvSpPr txBox="1"/>
          <p:nvPr/>
        </p:nvSpPr>
        <p:spPr>
          <a:xfrm>
            <a:off x="4213075" y="3246274"/>
            <a:ext cx="534121" cy="276999"/>
          </a:xfrm>
          <a:prstGeom prst="rect">
            <a:avLst/>
          </a:prstGeom>
          <a:noFill/>
        </p:spPr>
        <p:txBody>
          <a:bodyPr wrap="none" rtlCol="0">
            <a:spAutoFit/>
          </a:bodyPr>
          <a:lstStyle/>
          <a:p>
            <a:r>
              <a:rPr lang="fr-FR" sz="1200" dirty="0"/>
              <a:t>Initial</a:t>
            </a:r>
          </a:p>
        </p:txBody>
      </p:sp>
      <p:sp>
        <p:nvSpPr>
          <p:cNvPr id="17" name="ZoneTexte 16">
            <a:extLst>
              <a:ext uri="{FF2B5EF4-FFF2-40B4-BE49-F238E27FC236}">
                <a16:creationId xmlns:a16="http://schemas.microsoft.com/office/drawing/2014/main" id="{B6D5396D-F2DD-FD68-B5FB-EE46753EB14F}"/>
              </a:ext>
            </a:extLst>
          </p:cNvPr>
          <p:cNvSpPr txBox="1"/>
          <p:nvPr/>
        </p:nvSpPr>
        <p:spPr>
          <a:xfrm>
            <a:off x="7491715" y="3240124"/>
            <a:ext cx="479618" cy="276999"/>
          </a:xfrm>
          <a:prstGeom prst="rect">
            <a:avLst/>
          </a:prstGeom>
          <a:noFill/>
        </p:spPr>
        <p:txBody>
          <a:bodyPr wrap="none" rtlCol="0">
            <a:spAutoFit/>
          </a:bodyPr>
          <a:lstStyle/>
          <a:p>
            <a:r>
              <a:rPr lang="fr-FR" sz="1200" dirty="0"/>
              <a:t>Final</a:t>
            </a:r>
          </a:p>
        </p:txBody>
      </p:sp>
      <p:sp>
        <p:nvSpPr>
          <p:cNvPr id="21" name="Rectangle 20">
            <a:extLst>
              <a:ext uri="{FF2B5EF4-FFF2-40B4-BE49-F238E27FC236}">
                <a16:creationId xmlns:a16="http://schemas.microsoft.com/office/drawing/2014/main" id="{AAC1CF47-1433-A1AA-48A7-BF148D581476}"/>
              </a:ext>
            </a:extLst>
          </p:cNvPr>
          <p:cNvSpPr/>
          <p:nvPr/>
        </p:nvSpPr>
        <p:spPr>
          <a:xfrm>
            <a:off x="3020644" y="5195858"/>
            <a:ext cx="6155440" cy="145619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B34EFF02-7321-F627-7C90-4A2FEE9B2CD9}"/>
              </a:ext>
            </a:extLst>
          </p:cNvPr>
          <p:cNvSpPr txBox="1"/>
          <p:nvPr/>
        </p:nvSpPr>
        <p:spPr>
          <a:xfrm>
            <a:off x="4213075" y="5217402"/>
            <a:ext cx="534121" cy="276999"/>
          </a:xfrm>
          <a:prstGeom prst="rect">
            <a:avLst/>
          </a:prstGeom>
          <a:noFill/>
        </p:spPr>
        <p:txBody>
          <a:bodyPr wrap="none" rtlCol="0">
            <a:spAutoFit/>
          </a:bodyPr>
          <a:lstStyle/>
          <a:p>
            <a:r>
              <a:rPr lang="fr-FR" sz="1200" dirty="0"/>
              <a:t>Initial</a:t>
            </a:r>
          </a:p>
        </p:txBody>
      </p:sp>
      <p:sp>
        <p:nvSpPr>
          <p:cNvPr id="23" name="ZoneTexte 22">
            <a:extLst>
              <a:ext uri="{FF2B5EF4-FFF2-40B4-BE49-F238E27FC236}">
                <a16:creationId xmlns:a16="http://schemas.microsoft.com/office/drawing/2014/main" id="{7C2AC452-2728-89D6-B097-15ABE52B14FA}"/>
              </a:ext>
            </a:extLst>
          </p:cNvPr>
          <p:cNvSpPr txBox="1"/>
          <p:nvPr/>
        </p:nvSpPr>
        <p:spPr>
          <a:xfrm>
            <a:off x="7491715" y="5211252"/>
            <a:ext cx="479618" cy="276999"/>
          </a:xfrm>
          <a:prstGeom prst="rect">
            <a:avLst/>
          </a:prstGeom>
          <a:noFill/>
        </p:spPr>
        <p:txBody>
          <a:bodyPr wrap="none" rtlCol="0">
            <a:spAutoFit/>
          </a:bodyPr>
          <a:lstStyle/>
          <a:p>
            <a:r>
              <a:rPr lang="fr-FR" sz="1200" dirty="0"/>
              <a:t>Final</a:t>
            </a:r>
          </a:p>
        </p:txBody>
      </p:sp>
      <p:cxnSp>
        <p:nvCxnSpPr>
          <p:cNvPr id="27" name="Connecteur droit 26">
            <a:extLst>
              <a:ext uri="{FF2B5EF4-FFF2-40B4-BE49-F238E27FC236}">
                <a16:creationId xmlns:a16="http://schemas.microsoft.com/office/drawing/2014/main" id="{58081565-8C7C-A03F-BB75-329116C58425}"/>
              </a:ext>
            </a:extLst>
          </p:cNvPr>
          <p:cNvCxnSpPr>
            <a:cxnSpLocks/>
          </p:cNvCxnSpPr>
          <p:nvPr/>
        </p:nvCxnSpPr>
        <p:spPr>
          <a:xfrm>
            <a:off x="6096000" y="5211252"/>
            <a:ext cx="0" cy="1456196"/>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30" name="Image 29">
            <a:extLst>
              <a:ext uri="{FF2B5EF4-FFF2-40B4-BE49-F238E27FC236}">
                <a16:creationId xmlns:a16="http://schemas.microsoft.com/office/drawing/2014/main" id="{B8F7FFB9-B79B-2933-2646-16DD84622D67}"/>
              </a:ext>
            </a:extLst>
          </p:cNvPr>
          <p:cNvPicPr>
            <a:picLocks noChangeAspect="1"/>
          </p:cNvPicPr>
          <p:nvPr/>
        </p:nvPicPr>
        <p:blipFill>
          <a:blip r:embed="rId2"/>
          <a:stretch>
            <a:fillRect/>
          </a:stretch>
        </p:blipFill>
        <p:spPr>
          <a:xfrm>
            <a:off x="3739172" y="5765206"/>
            <a:ext cx="1638300" cy="317500"/>
          </a:xfrm>
          <a:prstGeom prst="rect">
            <a:avLst/>
          </a:prstGeom>
        </p:spPr>
      </p:pic>
      <p:pic>
        <p:nvPicPr>
          <p:cNvPr id="36" name="Image 35">
            <a:extLst>
              <a:ext uri="{FF2B5EF4-FFF2-40B4-BE49-F238E27FC236}">
                <a16:creationId xmlns:a16="http://schemas.microsoft.com/office/drawing/2014/main" id="{F7AFD1EE-F098-F766-7E4C-0E51A0946894}"/>
              </a:ext>
            </a:extLst>
          </p:cNvPr>
          <p:cNvPicPr>
            <a:picLocks noChangeAspect="1"/>
          </p:cNvPicPr>
          <p:nvPr/>
        </p:nvPicPr>
        <p:blipFill rotWithShape="1">
          <a:blip r:embed="rId3"/>
          <a:srcRect l="33577" t="2234" r="34650" b="34658"/>
          <a:stretch/>
        </p:blipFill>
        <p:spPr>
          <a:xfrm>
            <a:off x="942902" y="3439850"/>
            <a:ext cx="1077764" cy="1038837"/>
          </a:xfrm>
          <a:prstGeom prst="rect">
            <a:avLst/>
          </a:prstGeom>
          <a:effectLst>
            <a:outerShdw blurRad="63500" sx="102000" sy="102000" algn="ctr" rotWithShape="0">
              <a:prstClr val="black">
                <a:alpha val="40000"/>
              </a:prstClr>
            </a:outerShdw>
          </a:effectLst>
        </p:spPr>
      </p:pic>
      <p:pic>
        <p:nvPicPr>
          <p:cNvPr id="38" name="Image 37">
            <a:extLst>
              <a:ext uri="{FF2B5EF4-FFF2-40B4-BE49-F238E27FC236}">
                <a16:creationId xmlns:a16="http://schemas.microsoft.com/office/drawing/2014/main" id="{72CA39D2-B072-8C1B-78CF-EA979D02562B}"/>
              </a:ext>
            </a:extLst>
          </p:cNvPr>
          <p:cNvPicPr>
            <a:picLocks noChangeAspect="1"/>
          </p:cNvPicPr>
          <p:nvPr/>
        </p:nvPicPr>
        <p:blipFill rotWithShape="1">
          <a:blip r:embed="rId4"/>
          <a:srcRect l="30434" r="33041" b="32642"/>
          <a:stretch/>
        </p:blipFill>
        <p:spPr>
          <a:xfrm>
            <a:off x="983540" y="5458915"/>
            <a:ext cx="1118560" cy="1038837"/>
          </a:xfrm>
          <a:prstGeom prst="rect">
            <a:avLst/>
          </a:prstGeom>
          <a:effectLst>
            <a:outerShdw blurRad="63500" sx="102000" sy="102000" algn="ctr" rotWithShape="0">
              <a:prstClr val="black">
                <a:alpha val="40000"/>
              </a:prstClr>
            </a:outerShdw>
          </a:effectLst>
        </p:spPr>
      </p:pic>
      <p:pic>
        <p:nvPicPr>
          <p:cNvPr id="43" name="Image 42">
            <a:extLst>
              <a:ext uri="{FF2B5EF4-FFF2-40B4-BE49-F238E27FC236}">
                <a16:creationId xmlns:a16="http://schemas.microsoft.com/office/drawing/2014/main" id="{E2184A85-CC0B-8F2F-BFBF-AFFFB4DBAD63}"/>
              </a:ext>
            </a:extLst>
          </p:cNvPr>
          <p:cNvPicPr>
            <a:picLocks noChangeAspect="1"/>
          </p:cNvPicPr>
          <p:nvPr/>
        </p:nvPicPr>
        <p:blipFill>
          <a:blip r:embed="rId5"/>
          <a:stretch>
            <a:fillRect/>
          </a:stretch>
        </p:blipFill>
        <p:spPr>
          <a:xfrm>
            <a:off x="9907445" y="3439850"/>
            <a:ext cx="1117492" cy="1038837"/>
          </a:xfrm>
          <a:prstGeom prst="rect">
            <a:avLst/>
          </a:prstGeom>
          <a:effectLst>
            <a:outerShdw blurRad="63500" sx="102000" sy="102000" algn="ctr" rotWithShape="0">
              <a:prstClr val="black">
                <a:alpha val="40000"/>
              </a:prstClr>
            </a:outerShdw>
          </a:effectLst>
        </p:spPr>
      </p:pic>
      <p:sp>
        <p:nvSpPr>
          <p:cNvPr id="44" name="ZoneTexte 43">
            <a:extLst>
              <a:ext uri="{FF2B5EF4-FFF2-40B4-BE49-F238E27FC236}">
                <a16:creationId xmlns:a16="http://schemas.microsoft.com/office/drawing/2014/main" id="{6BDF7645-C92D-1754-8495-BC6FB393B9F5}"/>
              </a:ext>
            </a:extLst>
          </p:cNvPr>
          <p:cNvSpPr txBox="1"/>
          <p:nvPr/>
        </p:nvSpPr>
        <p:spPr>
          <a:xfrm>
            <a:off x="-1606462" y="2804142"/>
            <a:ext cx="6128084" cy="369332"/>
          </a:xfrm>
          <a:prstGeom prst="rect">
            <a:avLst/>
          </a:prstGeom>
          <a:noFill/>
        </p:spPr>
        <p:txBody>
          <a:bodyPr wrap="square">
            <a:spAutoFit/>
          </a:bodyPr>
          <a:lstStyle/>
          <a:p>
            <a:pPr algn="ctr"/>
            <a:r>
              <a:rPr lang="fr-FR" b="1" dirty="0" err="1">
                <a:solidFill>
                  <a:srgbClr val="FF0000"/>
                </a:solidFill>
              </a:rPr>
              <a:t>index.html</a:t>
            </a:r>
            <a:endParaRPr lang="fr-FR" dirty="0"/>
          </a:p>
        </p:txBody>
      </p:sp>
      <p:sp>
        <p:nvSpPr>
          <p:cNvPr id="45" name="ZoneTexte 44">
            <a:extLst>
              <a:ext uri="{FF2B5EF4-FFF2-40B4-BE49-F238E27FC236}">
                <a16:creationId xmlns:a16="http://schemas.microsoft.com/office/drawing/2014/main" id="{6D073B22-F921-1E4D-022E-BBCAFA92EE5A}"/>
              </a:ext>
            </a:extLst>
          </p:cNvPr>
          <p:cNvSpPr txBox="1"/>
          <p:nvPr/>
        </p:nvSpPr>
        <p:spPr>
          <a:xfrm>
            <a:off x="-1727349" y="4814118"/>
            <a:ext cx="6128084" cy="369332"/>
          </a:xfrm>
          <a:prstGeom prst="rect">
            <a:avLst/>
          </a:prstGeom>
          <a:noFill/>
        </p:spPr>
        <p:txBody>
          <a:bodyPr wrap="square">
            <a:spAutoFit/>
          </a:bodyPr>
          <a:lstStyle/>
          <a:p>
            <a:pPr algn="ctr"/>
            <a:r>
              <a:rPr lang="fr-FR" b="1" dirty="0" err="1">
                <a:solidFill>
                  <a:srgbClr val="FF0000"/>
                </a:solidFill>
              </a:rPr>
              <a:t>contact.html</a:t>
            </a:r>
            <a:endParaRPr lang="fr-FR" dirty="0"/>
          </a:p>
        </p:txBody>
      </p:sp>
      <p:pic>
        <p:nvPicPr>
          <p:cNvPr id="47" name="Image 46">
            <a:extLst>
              <a:ext uri="{FF2B5EF4-FFF2-40B4-BE49-F238E27FC236}">
                <a16:creationId xmlns:a16="http://schemas.microsoft.com/office/drawing/2014/main" id="{6A7E7CA0-1E9D-F8D9-5D83-CD3AC66F1C4E}"/>
              </a:ext>
            </a:extLst>
          </p:cNvPr>
          <p:cNvPicPr>
            <a:picLocks noChangeAspect="1"/>
          </p:cNvPicPr>
          <p:nvPr/>
        </p:nvPicPr>
        <p:blipFill>
          <a:blip r:embed="rId6"/>
          <a:stretch>
            <a:fillRect/>
          </a:stretch>
        </p:blipFill>
        <p:spPr>
          <a:xfrm>
            <a:off x="7033974" y="3794078"/>
            <a:ext cx="1206500" cy="317500"/>
          </a:xfrm>
          <a:prstGeom prst="rect">
            <a:avLst/>
          </a:prstGeom>
        </p:spPr>
      </p:pic>
      <p:pic>
        <p:nvPicPr>
          <p:cNvPr id="48" name="Image 47">
            <a:extLst>
              <a:ext uri="{FF2B5EF4-FFF2-40B4-BE49-F238E27FC236}">
                <a16:creationId xmlns:a16="http://schemas.microsoft.com/office/drawing/2014/main" id="{386C5443-4AD5-376D-4824-5ED964108C19}"/>
              </a:ext>
            </a:extLst>
          </p:cNvPr>
          <p:cNvPicPr>
            <a:picLocks noChangeAspect="1"/>
          </p:cNvPicPr>
          <p:nvPr/>
        </p:nvPicPr>
        <p:blipFill>
          <a:blip r:embed="rId6"/>
          <a:stretch>
            <a:fillRect/>
          </a:stretch>
        </p:blipFill>
        <p:spPr>
          <a:xfrm>
            <a:off x="7033974" y="5780600"/>
            <a:ext cx="1206500" cy="317500"/>
          </a:xfrm>
          <a:prstGeom prst="rect">
            <a:avLst/>
          </a:prstGeom>
        </p:spPr>
      </p:pic>
      <p:pic>
        <p:nvPicPr>
          <p:cNvPr id="50" name="Image 49">
            <a:extLst>
              <a:ext uri="{FF2B5EF4-FFF2-40B4-BE49-F238E27FC236}">
                <a16:creationId xmlns:a16="http://schemas.microsoft.com/office/drawing/2014/main" id="{FFC0BCCB-F799-FA58-9762-F6C179268F66}"/>
              </a:ext>
            </a:extLst>
          </p:cNvPr>
          <p:cNvPicPr>
            <a:picLocks noChangeAspect="1"/>
          </p:cNvPicPr>
          <p:nvPr/>
        </p:nvPicPr>
        <p:blipFill>
          <a:blip r:embed="rId7"/>
          <a:stretch>
            <a:fillRect/>
          </a:stretch>
        </p:blipFill>
        <p:spPr>
          <a:xfrm>
            <a:off x="9890135" y="5421977"/>
            <a:ext cx="1134802" cy="103474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99870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5AF4086-E4F9-400C-439A-69A4DD381368}"/>
              </a:ext>
            </a:extLst>
          </p:cNvPr>
          <p:cNvSpPr txBox="1"/>
          <p:nvPr/>
        </p:nvSpPr>
        <p:spPr>
          <a:xfrm>
            <a:off x="1" y="59610"/>
            <a:ext cx="12192000" cy="369332"/>
          </a:xfrm>
          <a:prstGeom prst="rect">
            <a:avLst/>
          </a:prstGeom>
          <a:noFill/>
        </p:spPr>
        <p:txBody>
          <a:bodyPr wrap="square" rtlCol="0">
            <a:spAutoFit/>
          </a:bodyPr>
          <a:lstStyle/>
          <a:p>
            <a:pPr algn="ctr"/>
            <a:r>
              <a:rPr lang="fr-FR" b="1" dirty="0"/>
              <a:t>Formulaire de contact accessible – </a:t>
            </a:r>
            <a:r>
              <a:rPr lang="fr-FR" b="1" dirty="0" err="1">
                <a:solidFill>
                  <a:srgbClr val="FF0000"/>
                </a:solidFill>
              </a:rPr>
              <a:t>Contact.html</a:t>
            </a:r>
            <a:r>
              <a:rPr lang="fr-FR" b="1" dirty="0"/>
              <a:t> </a:t>
            </a:r>
          </a:p>
        </p:txBody>
      </p:sp>
      <p:sp>
        <p:nvSpPr>
          <p:cNvPr id="7" name="ZoneTexte 6">
            <a:extLst>
              <a:ext uri="{FF2B5EF4-FFF2-40B4-BE49-F238E27FC236}">
                <a16:creationId xmlns:a16="http://schemas.microsoft.com/office/drawing/2014/main" id="{1CEC4A1E-A155-F6B6-9443-3D525E1BB932}"/>
              </a:ext>
            </a:extLst>
          </p:cNvPr>
          <p:cNvSpPr txBox="1"/>
          <p:nvPr/>
        </p:nvSpPr>
        <p:spPr>
          <a:xfrm>
            <a:off x="0" y="39063"/>
            <a:ext cx="2373331" cy="646331"/>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dirty="0">
                <a:solidFill>
                  <a:schemeClr val="bg1"/>
                </a:solidFill>
              </a:rPr>
              <a:t>Recommandation Accessibilité</a:t>
            </a:r>
          </a:p>
        </p:txBody>
      </p:sp>
      <p:sp>
        <p:nvSpPr>
          <p:cNvPr id="8" name="ZoneTexte 7">
            <a:extLst>
              <a:ext uri="{FF2B5EF4-FFF2-40B4-BE49-F238E27FC236}">
                <a16:creationId xmlns:a16="http://schemas.microsoft.com/office/drawing/2014/main" id="{231C4DA3-2EE1-9462-D37E-4C8DAE227CE2}"/>
              </a:ext>
            </a:extLst>
          </p:cNvPr>
          <p:cNvSpPr txBox="1"/>
          <p:nvPr/>
        </p:nvSpPr>
        <p:spPr>
          <a:xfrm>
            <a:off x="468367" y="2398590"/>
            <a:ext cx="1978427" cy="276999"/>
          </a:xfrm>
          <a:prstGeom prst="rect">
            <a:avLst/>
          </a:prstGeom>
          <a:solidFill>
            <a:schemeClr val="accent2">
              <a:lumMod val="40000"/>
              <a:lumOff val="6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Indice de performance initial</a:t>
            </a:r>
          </a:p>
        </p:txBody>
      </p:sp>
      <p:sp>
        <p:nvSpPr>
          <p:cNvPr id="9" name="ZoneTexte 8">
            <a:extLst>
              <a:ext uri="{FF2B5EF4-FFF2-40B4-BE49-F238E27FC236}">
                <a16:creationId xmlns:a16="http://schemas.microsoft.com/office/drawing/2014/main" id="{A1A27EE7-2211-9309-0602-1315089ABA6E}"/>
              </a:ext>
            </a:extLst>
          </p:cNvPr>
          <p:cNvSpPr txBox="1"/>
          <p:nvPr/>
        </p:nvSpPr>
        <p:spPr>
          <a:xfrm>
            <a:off x="1167063" y="1172665"/>
            <a:ext cx="9857874" cy="461665"/>
          </a:xfrm>
          <a:prstGeom prst="rect">
            <a:avLst/>
          </a:prstGeom>
          <a:noFill/>
        </p:spPr>
        <p:txBody>
          <a:bodyPr wrap="square" rtlCol="0">
            <a:spAutoFit/>
          </a:bodyPr>
          <a:lstStyle/>
          <a:p>
            <a:pPr algn="ctr"/>
            <a:r>
              <a:rPr lang="fr-FR" sz="1200" dirty="0"/>
              <a:t>Le formulaire de contact doit être compréhensible par les technologies d'assistance, les personnes avec des problème de motricité ou souffrant de problème de vision</a:t>
            </a:r>
          </a:p>
        </p:txBody>
      </p:sp>
      <p:sp>
        <p:nvSpPr>
          <p:cNvPr id="15" name="ZoneTexte 14">
            <a:extLst>
              <a:ext uri="{FF2B5EF4-FFF2-40B4-BE49-F238E27FC236}">
                <a16:creationId xmlns:a16="http://schemas.microsoft.com/office/drawing/2014/main" id="{A0A13529-4C07-9568-6144-8B4591235BE3}"/>
              </a:ext>
            </a:extLst>
          </p:cNvPr>
          <p:cNvSpPr txBox="1"/>
          <p:nvPr/>
        </p:nvSpPr>
        <p:spPr>
          <a:xfrm>
            <a:off x="9558323" y="2398590"/>
            <a:ext cx="2069926" cy="276999"/>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Nouvel indice de performance</a:t>
            </a:r>
          </a:p>
        </p:txBody>
      </p:sp>
      <p:cxnSp>
        <p:nvCxnSpPr>
          <p:cNvPr id="34" name="Connecteur droit avec flèche 33">
            <a:extLst>
              <a:ext uri="{FF2B5EF4-FFF2-40B4-BE49-F238E27FC236}">
                <a16:creationId xmlns:a16="http://schemas.microsoft.com/office/drawing/2014/main" id="{167D1B32-2353-2387-A6C2-6087EA481FB5}"/>
              </a:ext>
            </a:extLst>
          </p:cNvPr>
          <p:cNvCxnSpPr>
            <a:cxnSpLocks/>
            <a:endCxn id="15" idx="1"/>
          </p:cNvCxnSpPr>
          <p:nvPr/>
        </p:nvCxnSpPr>
        <p:spPr>
          <a:xfrm>
            <a:off x="2446794" y="2537089"/>
            <a:ext cx="711152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6CEC4485-E878-8165-7636-0CD29BAE5C9D}"/>
              </a:ext>
            </a:extLst>
          </p:cNvPr>
          <p:cNvSpPr txBox="1"/>
          <p:nvPr/>
        </p:nvSpPr>
        <p:spPr>
          <a:xfrm>
            <a:off x="5599165" y="2398590"/>
            <a:ext cx="993670" cy="27699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fr-FR" sz="1200" dirty="0"/>
              <a:t>Optimisation</a:t>
            </a:r>
          </a:p>
        </p:txBody>
      </p:sp>
      <p:sp>
        <p:nvSpPr>
          <p:cNvPr id="11" name="Rectangle 10">
            <a:extLst>
              <a:ext uri="{FF2B5EF4-FFF2-40B4-BE49-F238E27FC236}">
                <a16:creationId xmlns:a16="http://schemas.microsoft.com/office/drawing/2014/main" id="{659553A7-3FA9-5C9C-922C-9EB87EB782E3}"/>
              </a:ext>
            </a:extLst>
          </p:cNvPr>
          <p:cNvSpPr/>
          <p:nvPr/>
        </p:nvSpPr>
        <p:spPr>
          <a:xfrm>
            <a:off x="2558716" y="2814089"/>
            <a:ext cx="6874042" cy="392359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B05B67F1-BA2E-60F4-9CD6-8DE0D690B235}"/>
              </a:ext>
            </a:extLst>
          </p:cNvPr>
          <p:cNvCxnSpPr>
            <a:cxnSpLocks/>
            <a:stCxn id="11" idx="0"/>
            <a:endCxn id="11" idx="2"/>
          </p:cNvCxnSpPr>
          <p:nvPr/>
        </p:nvCxnSpPr>
        <p:spPr>
          <a:xfrm>
            <a:off x="5995737" y="2814089"/>
            <a:ext cx="0" cy="3923596"/>
          </a:xfrm>
          <a:prstGeom prst="lin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CE05185C-0AD9-085D-A266-4689E63619CF}"/>
              </a:ext>
            </a:extLst>
          </p:cNvPr>
          <p:cNvSpPr txBox="1"/>
          <p:nvPr/>
        </p:nvSpPr>
        <p:spPr>
          <a:xfrm>
            <a:off x="4213073" y="2819858"/>
            <a:ext cx="534121" cy="276999"/>
          </a:xfrm>
          <a:prstGeom prst="rect">
            <a:avLst/>
          </a:prstGeom>
          <a:noFill/>
        </p:spPr>
        <p:txBody>
          <a:bodyPr wrap="none" rtlCol="0">
            <a:spAutoFit/>
          </a:bodyPr>
          <a:lstStyle/>
          <a:p>
            <a:r>
              <a:rPr lang="fr-FR" sz="1200" dirty="0"/>
              <a:t>Initial</a:t>
            </a:r>
          </a:p>
        </p:txBody>
      </p:sp>
      <p:sp>
        <p:nvSpPr>
          <p:cNvPr id="17" name="ZoneTexte 16">
            <a:extLst>
              <a:ext uri="{FF2B5EF4-FFF2-40B4-BE49-F238E27FC236}">
                <a16:creationId xmlns:a16="http://schemas.microsoft.com/office/drawing/2014/main" id="{B6D5396D-F2DD-FD68-B5FB-EE46753EB14F}"/>
              </a:ext>
            </a:extLst>
          </p:cNvPr>
          <p:cNvSpPr txBox="1"/>
          <p:nvPr/>
        </p:nvSpPr>
        <p:spPr>
          <a:xfrm>
            <a:off x="7474439" y="2819858"/>
            <a:ext cx="479618" cy="276999"/>
          </a:xfrm>
          <a:prstGeom prst="rect">
            <a:avLst/>
          </a:prstGeom>
          <a:noFill/>
        </p:spPr>
        <p:txBody>
          <a:bodyPr wrap="none" rtlCol="0">
            <a:spAutoFit/>
          </a:bodyPr>
          <a:lstStyle/>
          <a:p>
            <a:r>
              <a:rPr lang="fr-FR" sz="1200" dirty="0"/>
              <a:t>Final</a:t>
            </a:r>
          </a:p>
        </p:txBody>
      </p:sp>
      <p:pic>
        <p:nvPicPr>
          <p:cNvPr id="50" name="Image 49">
            <a:extLst>
              <a:ext uri="{FF2B5EF4-FFF2-40B4-BE49-F238E27FC236}">
                <a16:creationId xmlns:a16="http://schemas.microsoft.com/office/drawing/2014/main" id="{FFC0BCCB-F799-FA58-9762-F6C179268F66}"/>
              </a:ext>
            </a:extLst>
          </p:cNvPr>
          <p:cNvPicPr>
            <a:picLocks noChangeAspect="1"/>
          </p:cNvPicPr>
          <p:nvPr/>
        </p:nvPicPr>
        <p:blipFill>
          <a:blip r:embed="rId2"/>
          <a:stretch>
            <a:fillRect/>
          </a:stretch>
        </p:blipFill>
        <p:spPr>
          <a:xfrm>
            <a:off x="890179" y="4315005"/>
            <a:ext cx="1134802" cy="1034746"/>
          </a:xfrm>
          <a:prstGeom prst="rect">
            <a:avLst/>
          </a:prstGeom>
          <a:effectLst>
            <a:outerShdw blurRad="63500" sx="102000" sy="102000" algn="ctr" rotWithShape="0">
              <a:prstClr val="black">
                <a:alpha val="40000"/>
              </a:prstClr>
            </a:outerShdw>
          </a:effectLst>
        </p:spPr>
      </p:pic>
      <p:pic>
        <p:nvPicPr>
          <p:cNvPr id="20" name="Image 19">
            <a:extLst>
              <a:ext uri="{FF2B5EF4-FFF2-40B4-BE49-F238E27FC236}">
                <a16:creationId xmlns:a16="http://schemas.microsoft.com/office/drawing/2014/main" id="{5602232C-B834-2854-8C59-892B7B39667A}"/>
              </a:ext>
            </a:extLst>
          </p:cNvPr>
          <p:cNvPicPr>
            <a:picLocks noChangeAspect="1"/>
          </p:cNvPicPr>
          <p:nvPr/>
        </p:nvPicPr>
        <p:blipFill>
          <a:blip r:embed="rId3"/>
          <a:stretch>
            <a:fillRect/>
          </a:stretch>
        </p:blipFill>
        <p:spPr>
          <a:xfrm>
            <a:off x="6746085" y="3181262"/>
            <a:ext cx="1936327" cy="3468551"/>
          </a:xfrm>
          <a:prstGeom prst="rect">
            <a:avLst/>
          </a:prstGeom>
        </p:spPr>
      </p:pic>
      <p:pic>
        <p:nvPicPr>
          <p:cNvPr id="28" name="Image 27">
            <a:extLst>
              <a:ext uri="{FF2B5EF4-FFF2-40B4-BE49-F238E27FC236}">
                <a16:creationId xmlns:a16="http://schemas.microsoft.com/office/drawing/2014/main" id="{3A58D9E0-D76E-386B-8BB2-E2F1F665C88C}"/>
              </a:ext>
            </a:extLst>
          </p:cNvPr>
          <p:cNvPicPr>
            <a:picLocks noChangeAspect="1"/>
          </p:cNvPicPr>
          <p:nvPr/>
        </p:nvPicPr>
        <p:blipFill>
          <a:blip r:embed="rId4"/>
          <a:stretch>
            <a:fillRect/>
          </a:stretch>
        </p:blipFill>
        <p:spPr>
          <a:xfrm>
            <a:off x="2935778" y="3181261"/>
            <a:ext cx="2853960" cy="3468551"/>
          </a:xfrm>
          <a:prstGeom prst="rect">
            <a:avLst/>
          </a:prstGeom>
        </p:spPr>
      </p:pic>
      <p:pic>
        <p:nvPicPr>
          <p:cNvPr id="31" name="Image 30">
            <a:extLst>
              <a:ext uri="{FF2B5EF4-FFF2-40B4-BE49-F238E27FC236}">
                <a16:creationId xmlns:a16="http://schemas.microsoft.com/office/drawing/2014/main" id="{CE4A14C2-7EE0-5A71-8535-4B6A16AF561F}"/>
              </a:ext>
            </a:extLst>
          </p:cNvPr>
          <p:cNvPicPr>
            <a:picLocks noChangeAspect="1"/>
          </p:cNvPicPr>
          <p:nvPr/>
        </p:nvPicPr>
        <p:blipFill>
          <a:blip r:embed="rId5"/>
          <a:stretch>
            <a:fillRect/>
          </a:stretch>
        </p:blipFill>
        <p:spPr>
          <a:xfrm>
            <a:off x="10025885" y="4288864"/>
            <a:ext cx="1134802" cy="103474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5449576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2808</TotalTime>
  <Words>515</Words>
  <Application>Microsoft Macintosh PowerPoint</Application>
  <PresentationFormat>Grand écran</PresentationFormat>
  <Paragraphs>80</Paragraphs>
  <Slides>10</Slides>
  <Notes>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10</vt:i4>
      </vt:variant>
    </vt:vector>
  </HeadingPairs>
  <TitlesOfParts>
    <vt:vector size="14" baseType="lpstr">
      <vt:lpstr>Arial</vt:lpstr>
      <vt:lpstr>Calibri</vt:lpstr>
      <vt:lpstr>Calibri Light</vt:lpstr>
      <vt:lpstr>Thème Office</vt:lpstr>
      <vt:lpstr>Rapport d’optimisation du site La Panthère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d’optimisation du site La Panthère</dc:title>
  <dc:creator>Microsoft Office User</dc:creator>
  <cp:lastModifiedBy>Microsoft Office User</cp:lastModifiedBy>
  <cp:revision>8</cp:revision>
  <dcterms:created xsi:type="dcterms:W3CDTF">2022-09-01T13:52:27Z</dcterms:created>
  <dcterms:modified xsi:type="dcterms:W3CDTF">2022-09-03T12:41:19Z</dcterms:modified>
</cp:coreProperties>
</file>